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79" r:id="rId3"/>
    <p:sldId id="280" r:id="rId4"/>
    <p:sldId id="274" r:id="rId5"/>
    <p:sldId id="262" r:id="rId6"/>
    <p:sldId id="263" r:id="rId7"/>
    <p:sldId id="269" r:id="rId8"/>
    <p:sldId id="270" r:id="rId9"/>
    <p:sldId id="271" r:id="rId10"/>
    <p:sldId id="272" r:id="rId11"/>
    <p:sldId id="273" r:id="rId12"/>
    <p:sldId id="276" r:id="rId13"/>
    <p:sldId id="277" r:id="rId14"/>
    <p:sldId id="278" r:id="rId1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64"/>
    <a:srgbClr val="292929"/>
    <a:srgbClr val="171717"/>
    <a:srgbClr val="0082B0"/>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autoAdjust="0"/>
    <p:restoredTop sz="40678" autoAdjust="0"/>
  </p:normalViewPr>
  <p:slideViewPr>
    <p:cSldViewPr snapToGrid="0">
      <p:cViewPr varScale="1">
        <p:scale>
          <a:sx n="27" d="100"/>
          <a:sy n="27" d="100"/>
        </p:scale>
        <p:origin x="1901" y="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459089-FED8-4845-9A23-E16186C02F3E}" type="datetimeFigureOut">
              <a:rPr lang="sv-SE" smtClean="0"/>
              <a:t>2026-06-10</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35552F-6E24-4A04-90BB-6BC305DB36AE}" type="slidenum">
              <a:rPr lang="sv-SE" smtClean="0"/>
              <a:t>‹#›</a:t>
            </a:fld>
            <a:endParaRPr lang="sv-SE"/>
          </a:p>
        </p:txBody>
      </p:sp>
    </p:spTree>
    <p:extLst>
      <p:ext uri="{BB962C8B-B14F-4D97-AF65-F5344CB8AC3E}">
        <p14:creationId xmlns:p14="http://schemas.microsoft.com/office/powerpoint/2010/main" val="1809461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hjart-lungfonden.se/halsa/riskfaktorer/tobak/vap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olisen.se/utsatt-for-brott/polisanmalan/hat-hot-och-vald/nakenbilder/"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1177.se/Vastra-Gotaland/liv--halsa/tobak-och-alkohol/tobak/rokning-och-snusning/#section-114380" TargetMode="External"/><Relationship Id="rId7" Type="http://schemas.openxmlformats.org/officeDocument/2006/relationships/hyperlink" Target="http://www.polisen.se/anmala"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www.polisen.se/tips" TargetMode="External"/><Relationship Id="rId5" Type="http://schemas.openxmlformats.org/officeDocument/2006/relationships/hyperlink" Target="https://www.fullkoll.nu/" TargetMode="External"/><Relationship Id="rId4" Type="http://schemas.openxmlformats.org/officeDocument/2006/relationships/hyperlink" Target="https://www.1177.se/Vastra-Gotaland/lankbiblioteket/nationella-lankar/s/sluta-roka-linjen/"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polisen.se/tips"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www.polisen.se/anmala"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b="0" i="0" u="none" strike="noStrike" baseline="0" dirty="0">
                <a:solidFill>
                  <a:srgbClr val="000000"/>
                </a:solidFill>
                <a:latin typeface="Open Sans" panose="020B0606030504020204" pitchFamily="34" charset="0"/>
              </a:rPr>
              <a:t>Du som vårdnadshavare är viktig. En trygg och nära relation till ditt barn är det bästa skyddet. Du behöver inte kunna allt om vape – det viktigaste är att du bryr dig och visar omtanke. I den här broschyren får du kunskap om vad vape är och hur de används, samt tips och stöd för att våga ta de viktiga samtalen. </a:t>
            </a:r>
          </a:p>
          <a:p>
            <a:endParaRPr lang="sv-SE" sz="1800" b="0" i="0" u="none" strike="noStrike" baseline="0" dirty="0">
              <a:solidFill>
                <a:srgbClr val="000000"/>
              </a:solidFill>
              <a:latin typeface="Open Sans" panose="020B0606030504020204" pitchFamily="34" charset="0"/>
            </a:endParaRPr>
          </a:p>
          <a:p>
            <a:r>
              <a:rPr lang="sv-SE" sz="1800" b="0" i="0" u="none" strike="noStrike" baseline="0" dirty="0">
                <a:solidFill>
                  <a:srgbClr val="000000"/>
                </a:solidFill>
                <a:latin typeface="Open Sans" panose="020B0606030504020204" pitchFamily="34" charset="0"/>
              </a:rPr>
              <a:t>Användningen av vape ökar bland barn och unga. Vape är en elektronisk cigarett (även kallad e-cigarett). Det som ofta uppfattas som “ofarlig ånga” kan innebära risker – både för hälsa och trygghet. Det kan handla om beroende, ekonomiska problem, kopplingar till kriminalitet och i vissa fall risk för utnyttjande.</a:t>
            </a:r>
            <a:endParaRPr lang="sv-SE" dirty="0"/>
          </a:p>
        </p:txBody>
      </p:sp>
      <p:sp>
        <p:nvSpPr>
          <p:cNvPr id="4" name="Platshållare för bildnummer 3"/>
          <p:cNvSpPr>
            <a:spLocks noGrp="1"/>
          </p:cNvSpPr>
          <p:nvPr>
            <p:ph type="sldNum" sz="quarter" idx="5"/>
          </p:nvPr>
        </p:nvSpPr>
        <p:spPr/>
        <p:txBody>
          <a:bodyPr/>
          <a:lstStyle/>
          <a:p>
            <a:fld id="{3035552F-6E24-4A04-90BB-6BC305DB36AE}" type="slidenum">
              <a:rPr lang="sv-SE" smtClean="0"/>
              <a:t>1</a:t>
            </a:fld>
            <a:endParaRPr lang="sv-SE"/>
          </a:p>
        </p:txBody>
      </p:sp>
    </p:spTree>
    <p:extLst>
      <p:ext uri="{BB962C8B-B14F-4D97-AF65-F5344CB8AC3E}">
        <p14:creationId xmlns:p14="http://schemas.microsoft.com/office/powerpoint/2010/main" val="3590598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600" b="0" i="0" u="none" strike="noStrike" baseline="0" dirty="0">
                <a:latin typeface="Open Sans" panose="020B0606030504020204" pitchFamily="34" charset="0"/>
              </a:rPr>
              <a:t>Vapes kan se olika ut. </a:t>
            </a:r>
          </a:p>
          <a:p>
            <a:endParaRPr lang="sv-SE" sz="1600" b="0" i="0" u="none" strike="noStrike" baseline="0" dirty="0">
              <a:latin typeface="Open Sans" panose="020B0606030504020204" pitchFamily="34" charset="0"/>
            </a:endParaRPr>
          </a:p>
          <a:p>
            <a:r>
              <a:rPr lang="sv-SE" sz="1600" b="0" i="0" u="none" strike="noStrike" baseline="0" dirty="0">
                <a:latin typeface="Open Sans" panose="020B0606030504020204" pitchFamily="34" charset="0"/>
              </a:rPr>
              <a:t>Vissa är smala och avlånga, andra liknar små dosor. En del slängs efter användning, andra kan laddas och användas igen. De finns i många färger och smaker. </a:t>
            </a:r>
          </a:p>
          <a:p>
            <a:r>
              <a:rPr lang="sv-SE" sz="1600" b="0" i="0" u="none" strike="noStrike" baseline="0" dirty="0">
                <a:latin typeface="Open Sans" panose="020B0606030504020204" pitchFamily="34" charset="0"/>
              </a:rPr>
              <a:t>Vätskan i vapes kan innehålla ämnen som är skadliga. De flesta innehåller nikotin som är beroendeframkalla</a:t>
            </a:r>
          </a:p>
          <a:p>
            <a:endParaRPr lang="sv-SE" sz="1600" b="0" i="0" u="none" strike="noStrike" baseline="0" dirty="0">
              <a:latin typeface="Open Sans" panose="020B0606030504020204" pitchFamily="34" charset="0"/>
            </a:endParaRPr>
          </a:p>
          <a:p>
            <a:r>
              <a:rPr lang="sv-SE" sz="1600" b="0" i="0" u="none" strike="noStrike" baseline="0" dirty="0">
                <a:solidFill>
                  <a:srgbClr val="000000"/>
                </a:solidFill>
                <a:latin typeface="Open Sans" panose="020B0606030504020204" pitchFamily="34" charset="0"/>
              </a:rPr>
              <a:t>Ibland innehåller vapes narkotika eller andra droger. Det kan ge starka och oförutsägbara effekter och innebära stora risker. Det är inte alltid tydligt vad produkterna innehåller och kontrollen av innehåll och marknadsföring är ofta bristfälliga</a:t>
            </a:r>
            <a:r>
              <a:rPr lang="sv-SE" sz="1600" b="0" i="0" u="none" strike="noStrike" baseline="0" dirty="0">
                <a:latin typeface="Open Sans" panose="020B0606030504020204" pitchFamily="34" charset="0"/>
              </a:rPr>
              <a:t>. </a:t>
            </a:r>
          </a:p>
          <a:p>
            <a:endParaRPr lang="sv-SE" sz="1600" b="0" i="0" u="none" strike="noStrike" baseline="0" dirty="0">
              <a:latin typeface="Open Sans" panose="020B0606030504020204" pitchFamily="34" charset="0"/>
            </a:endParaRPr>
          </a:p>
          <a:p>
            <a:r>
              <a:rPr lang="sv-SE" sz="1600" b="0" i="0" u="none" strike="noStrike" baseline="0" dirty="0">
                <a:latin typeface="Open Sans" panose="020B0606030504020204" pitchFamily="34" charset="0"/>
              </a:rPr>
              <a:t>När vätskan värms upp kan det också bildas giftiga ämnen. </a:t>
            </a:r>
            <a:endParaRPr lang="sv-SE" sz="1600"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35552F-6E24-4A04-90BB-6BC305DB36AE}"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64552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600" kern="100" dirty="0">
                <a:solidFill>
                  <a:schemeClr val="bg1">
                    <a:lumMod val="95000"/>
                  </a:schemeClr>
                </a:solidFill>
                <a:effectLst/>
                <a:latin typeface="Aptos" panose="02110004020202020204"/>
                <a:ea typeface="Aptos" panose="02110004020202020204"/>
                <a:cs typeface="Times New Roman" panose="02020603050405020304" pitchFamily="18" charset="0"/>
              </a:rPr>
              <a:t>Hjärnan utvecklas upp till cirka 25 års ålder och är extra känslig.</a:t>
            </a:r>
          </a:p>
          <a:p>
            <a:pPr>
              <a:lnSpc>
                <a:spcPct val="107000"/>
              </a:lnSpc>
              <a:spcAft>
                <a:spcPts val="800"/>
              </a:spcAft>
            </a:pPr>
            <a:endParaRPr lang="sv-SE" sz="1600" kern="100" dirty="0">
              <a:solidFill>
                <a:schemeClr val="bg1">
                  <a:lumMod val="95000"/>
                </a:schemeClr>
              </a:solidFill>
              <a:effectLst/>
              <a:latin typeface="Aptos" panose="02110004020202020204"/>
              <a:ea typeface="Aptos" panose="02110004020202020204"/>
              <a:cs typeface="Times New Roman" panose="02020603050405020304" pitchFamily="18" charset="0"/>
            </a:endParaRPr>
          </a:p>
          <a:p>
            <a:pPr>
              <a:lnSpc>
                <a:spcPct val="107000"/>
              </a:lnSpc>
              <a:spcBef>
                <a:spcPts val="400"/>
              </a:spcBef>
              <a:spcAft>
                <a:spcPts val="200"/>
              </a:spcAft>
            </a:pPr>
            <a:r>
              <a:rPr lang="sv-SE" sz="1600" b="1" kern="100" dirty="0">
                <a:solidFill>
                  <a:schemeClr val="bg1">
                    <a:lumMod val="95000"/>
                  </a:schemeClr>
                </a:solidFill>
                <a:effectLst/>
                <a:latin typeface="Aptos" panose="02110004020202020204"/>
                <a:ea typeface="Times New Roman" panose="02020603050405020304" pitchFamily="18" charset="0"/>
                <a:cs typeface="Times New Roman" panose="02020603050405020304" pitchFamily="18" charset="0"/>
              </a:rPr>
              <a:t>Nikotin kan:</a:t>
            </a:r>
          </a:p>
          <a:p>
            <a:pPr marL="342900" lvl="0" indent="-342900">
              <a:lnSpc>
                <a:spcPct val="107000"/>
              </a:lnSpc>
              <a:spcAft>
                <a:spcPts val="800"/>
              </a:spcAft>
              <a:buSzPct val="90000"/>
              <a:buFont typeface="Symbol" panose="05050102010706020507" pitchFamily="18" charset="2"/>
              <a:buChar char=""/>
              <a:tabLst>
                <a:tab pos="457200" algn="l"/>
              </a:tabLst>
            </a:pPr>
            <a:r>
              <a:rPr lang="sv-SE" sz="1600" kern="100" dirty="0">
                <a:solidFill>
                  <a:schemeClr val="bg1">
                    <a:lumMod val="95000"/>
                  </a:schemeClr>
                </a:solidFill>
                <a:effectLst/>
                <a:latin typeface="Aptos" panose="02110004020202020204"/>
                <a:ea typeface="Aptos" panose="02110004020202020204"/>
                <a:cs typeface="Times New Roman" panose="02020603050405020304" pitchFamily="18" charset="0"/>
              </a:rPr>
              <a:t>göra dig beroende snabbt </a:t>
            </a:r>
          </a:p>
          <a:p>
            <a:pPr marL="342900" lvl="0" indent="-342900">
              <a:lnSpc>
                <a:spcPct val="107000"/>
              </a:lnSpc>
              <a:spcAft>
                <a:spcPts val="800"/>
              </a:spcAft>
              <a:buSzPct val="90000"/>
              <a:buFont typeface="Symbol" panose="05050102010706020507" pitchFamily="18" charset="2"/>
              <a:buChar char=""/>
              <a:tabLst>
                <a:tab pos="457200" algn="l"/>
              </a:tabLst>
            </a:pPr>
            <a:r>
              <a:rPr lang="sv-SE" sz="1600" kern="100" dirty="0">
                <a:solidFill>
                  <a:schemeClr val="bg1">
                    <a:lumMod val="95000"/>
                  </a:schemeClr>
                </a:solidFill>
                <a:effectLst/>
                <a:latin typeface="Aptos" panose="02110004020202020204"/>
                <a:ea typeface="Aptos" panose="02110004020202020204"/>
                <a:cs typeface="Times New Roman" panose="02020603050405020304" pitchFamily="18" charset="0"/>
              </a:rPr>
              <a:t>försämra minne och koncentration</a:t>
            </a:r>
          </a:p>
          <a:p>
            <a:pPr marL="342900" lvl="0" indent="-342900">
              <a:lnSpc>
                <a:spcPct val="107000"/>
              </a:lnSpc>
              <a:spcAft>
                <a:spcPts val="800"/>
              </a:spcAft>
              <a:buSzPct val="90000"/>
              <a:buFont typeface="Symbol" panose="05050102010706020507" pitchFamily="18" charset="2"/>
              <a:buChar char=""/>
              <a:tabLst>
                <a:tab pos="457200" algn="l"/>
              </a:tabLst>
            </a:pPr>
            <a:r>
              <a:rPr lang="sv-SE" sz="1600" kern="100" dirty="0">
                <a:solidFill>
                  <a:schemeClr val="bg1">
                    <a:lumMod val="95000"/>
                  </a:schemeClr>
                </a:solidFill>
                <a:effectLst/>
                <a:latin typeface="Aptos" panose="02110004020202020204"/>
                <a:ea typeface="Aptos" panose="02110004020202020204"/>
                <a:cs typeface="Times New Roman" panose="02020603050405020304" pitchFamily="18" charset="0"/>
              </a:rPr>
              <a:t>göra dig mer impulsiv</a:t>
            </a:r>
          </a:p>
          <a:p>
            <a:pPr marL="342900" lvl="0" indent="-342900">
              <a:lnSpc>
                <a:spcPct val="107000"/>
              </a:lnSpc>
              <a:spcAft>
                <a:spcPts val="800"/>
              </a:spcAft>
              <a:buSzPct val="90000"/>
              <a:buFont typeface="Symbol" panose="05050102010706020507" pitchFamily="18" charset="2"/>
              <a:buChar char=""/>
              <a:tabLst>
                <a:tab pos="457200" algn="l"/>
              </a:tabLst>
            </a:pPr>
            <a:r>
              <a:rPr lang="sv-SE" sz="1600" kern="100" dirty="0">
                <a:solidFill>
                  <a:schemeClr val="bg1">
                    <a:lumMod val="95000"/>
                  </a:schemeClr>
                </a:solidFill>
                <a:effectLst/>
                <a:latin typeface="Aptos" panose="02110004020202020204"/>
                <a:ea typeface="Aptos" panose="02110004020202020204"/>
                <a:cs typeface="Times New Roman" panose="02020603050405020304" pitchFamily="18" charset="0"/>
              </a:rPr>
              <a:t>påverka ditt mående, till exempel öka ångest </a:t>
            </a:r>
          </a:p>
          <a:p>
            <a:pPr marL="342900" lvl="0" indent="-342900">
              <a:lnSpc>
                <a:spcPct val="107000"/>
              </a:lnSpc>
              <a:spcAft>
                <a:spcPts val="800"/>
              </a:spcAft>
              <a:buSzPct val="90000"/>
              <a:buFont typeface="Symbol" panose="05050102010706020507" pitchFamily="18" charset="2"/>
              <a:buChar char=""/>
              <a:tabLst>
                <a:tab pos="457200" algn="l"/>
              </a:tabLst>
            </a:pPr>
            <a:r>
              <a:rPr lang="sv-SE" sz="1600" kern="100" dirty="0">
                <a:solidFill>
                  <a:schemeClr val="bg1">
                    <a:lumMod val="95000"/>
                  </a:schemeClr>
                </a:solidFill>
                <a:effectLst/>
                <a:latin typeface="Aptos" panose="02110004020202020204"/>
                <a:ea typeface="Aptos" panose="02110004020202020204"/>
                <a:cs typeface="Times New Roman" panose="02020603050405020304" pitchFamily="18" charset="0"/>
              </a:rPr>
              <a:t>göra hjärnan mer mottaglig för andra droger</a:t>
            </a:r>
          </a:p>
          <a:p>
            <a:pPr lvl="0">
              <a:lnSpc>
                <a:spcPct val="107000"/>
              </a:lnSpc>
              <a:spcAft>
                <a:spcPts val="800"/>
              </a:spcAft>
              <a:buSzPts val="1000"/>
              <a:tabLst>
                <a:tab pos="457200" algn="l"/>
              </a:tabLst>
            </a:pPr>
            <a:endParaRPr lang="sv-SE" sz="1600" kern="100" dirty="0">
              <a:solidFill>
                <a:schemeClr val="bg1">
                  <a:lumMod val="95000"/>
                </a:schemeClr>
              </a:solidFill>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1600" i="1" kern="100" dirty="0">
                <a:solidFill>
                  <a:schemeClr val="bg1">
                    <a:lumMod val="95000"/>
                  </a:schemeClr>
                </a:solidFill>
                <a:effectLst/>
                <a:latin typeface="Aptos" panose="02110004020202020204"/>
                <a:ea typeface="Aptos" panose="02110004020202020204"/>
                <a:cs typeface="Times New Roman" panose="02020603050405020304" pitchFamily="18" charset="0"/>
              </a:rPr>
              <a:t>Även vapes utan nikotin kan vara skadliga. </a:t>
            </a:r>
          </a:p>
          <a:p>
            <a:pPr>
              <a:lnSpc>
                <a:spcPct val="107000"/>
              </a:lnSpc>
              <a:spcAft>
                <a:spcPts val="800"/>
              </a:spcAft>
            </a:pPr>
            <a:br>
              <a:rPr lang="sv-SE" sz="1600" kern="100" dirty="0">
                <a:solidFill>
                  <a:schemeClr val="bg1">
                    <a:lumMod val="95000"/>
                  </a:schemeClr>
                </a:solidFill>
                <a:effectLst/>
                <a:latin typeface="Aptos" panose="02110004020202020204"/>
                <a:ea typeface="Aptos" panose="02110004020202020204"/>
                <a:cs typeface="Times New Roman" panose="02020603050405020304" pitchFamily="18" charset="0"/>
              </a:rPr>
            </a:br>
            <a:r>
              <a:rPr lang="sv-SE" sz="1600" kern="100" dirty="0">
                <a:solidFill>
                  <a:schemeClr val="bg1">
                    <a:lumMod val="95000"/>
                  </a:schemeClr>
                </a:solidFill>
                <a:effectLst/>
                <a:latin typeface="Aptos" panose="02110004020202020204"/>
                <a:ea typeface="Aptos" panose="02110004020202020204"/>
                <a:cs typeface="Times New Roman" panose="02020603050405020304" pitchFamily="18" charset="0"/>
              </a:rPr>
              <a:t>De kan irritera och skada lungorna, och skapa en vana som är svår att bryta.</a:t>
            </a:r>
          </a:p>
          <a:p>
            <a:endParaRPr lang="sv-SE" sz="1600" dirty="0"/>
          </a:p>
          <a:p>
            <a:pPr>
              <a:lnSpc>
                <a:spcPct val="107000"/>
              </a:lnSpc>
              <a:spcAft>
                <a:spcPts val="800"/>
              </a:spcAft>
            </a:pPr>
            <a:r>
              <a:rPr lang="sv-SE" sz="1600" dirty="0"/>
              <a:t>Läs mer på  </a:t>
            </a:r>
            <a:r>
              <a:rPr lang="sv-SE" sz="1600" kern="100" dirty="0">
                <a:solidFill>
                  <a:schemeClr val="bg1">
                    <a:lumMod val="95000"/>
                  </a:schemeClr>
                </a:solidFill>
                <a:effectLst/>
                <a:latin typeface="Aptos" panose="02110004020202020204"/>
                <a:ea typeface="Aptos" panose="02110004020202020204"/>
                <a:cs typeface="Times New Roman" panose="02020603050405020304" pitchFamily="18" charset="0"/>
              </a:rPr>
              <a:t> </a:t>
            </a:r>
          </a:p>
          <a:p>
            <a:pPr>
              <a:lnSpc>
                <a:spcPct val="107000"/>
              </a:lnSpc>
              <a:spcAft>
                <a:spcPts val="800"/>
              </a:spcAft>
            </a:pPr>
            <a:r>
              <a:rPr lang="sv-SE" sz="1600" u="sng" kern="100" dirty="0">
                <a:solidFill>
                  <a:schemeClr val="bg1">
                    <a:lumMod val="95000"/>
                  </a:schemeClr>
                </a:solidFill>
                <a:effectLst/>
                <a:latin typeface="Aptos" panose="02110004020202020204"/>
                <a:ea typeface="Aptos" panose="02110004020202020204"/>
                <a:cs typeface="Times New Roman" panose="02020603050405020304" pitchFamily="18" charset="0"/>
                <a:hlinkClick r:id="rId3">
                  <a:extLst>
                    <a:ext uri="{A12FA001-AC4F-418D-AE19-62706E023703}">
                      <ahyp:hlinkClr xmlns:ahyp="http://schemas.microsoft.com/office/drawing/2018/hyperlinkcolor" val="tx"/>
                    </a:ext>
                  </a:extLst>
                </a:hlinkClick>
              </a:rPr>
              <a:t>Hälsa och riskfaktorer | Hjärt-Lungfonden</a:t>
            </a:r>
            <a:r>
              <a:rPr lang="sv-SE" sz="1600" kern="100" dirty="0">
                <a:solidFill>
                  <a:schemeClr val="bg1">
                    <a:lumMod val="95000"/>
                  </a:schemeClr>
                </a:solidFill>
                <a:effectLst/>
                <a:latin typeface="Aptos" panose="02110004020202020204"/>
                <a:ea typeface="Aptos" panose="02110004020202020204"/>
                <a:cs typeface="Times New Roman" panose="02020603050405020304" pitchFamily="18" charset="0"/>
              </a:rPr>
              <a:t> </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35552F-6E24-4A04-90BB-6BC305DB36AE}"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78024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800"/>
              </a:spcBef>
              <a:spcAft>
                <a:spcPts val="400"/>
              </a:spcAft>
            </a:pPr>
            <a:r>
              <a:rPr lang="sv-SE" sz="16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t>Hur får unga tag på vape?</a:t>
            </a:r>
            <a:br>
              <a:rPr lang="sv-SE" sz="16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br>
            <a:endParaRPr lang="sv-SE" sz="1600" b="1" kern="100" dirty="0">
              <a:solidFill>
                <a:schemeClr val="bg1"/>
              </a:solidFill>
              <a:effectLst/>
              <a:latin typeface="Aptos" panose="02110004020202020204"/>
              <a:ea typeface="Times New Roman" panose="02020603050405020304" pitchFamily="18" charset="0"/>
              <a:cs typeface="Times New Roman" panose="02020603050405020304" pitchFamily="18" charset="0"/>
            </a:endParaRPr>
          </a:p>
          <a:p>
            <a:pPr>
              <a:lnSpc>
                <a:spcPct val="107000"/>
              </a:lnSpc>
              <a:spcAft>
                <a:spcPts val="800"/>
              </a:spcAft>
            </a:pPr>
            <a:r>
              <a:rPr lang="sv-SE" sz="1200" kern="100" dirty="0">
                <a:solidFill>
                  <a:schemeClr val="bg1"/>
                </a:solidFill>
                <a:effectLst/>
                <a:latin typeface="Aptos" panose="02110004020202020204"/>
                <a:ea typeface="Aptos" panose="02110004020202020204"/>
                <a:cs typeface="Times New Roman" panose="02020603050405020304" pitchFamily="18" charset="0"/>
              </a:rPr>
              <a:t>Många unga uppger att de får tag på vape: </a:t>
            </a:r>
          </a:p>
          <a:p>
            <a:pPr marL="342900" lvl="0" indent="-342900">
              <a:lnSpc>
                <a:spcPct val="107000"/>
              </a:lnSpc>
              <a:spcAft>
                <a:spcPts val="800"/>
              </a:spcAft>
              <a:buSzPct val="90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via sociala medier och chattappar</a:t>
            </a:r>
          </a:p>
          <a:p>
            <a:pPr marL="342900" lvl="0" indent="-342900">
              <a:lnSpc>
                <a:spcPct val="107000"/>
              </a:lnSpc>
              <a:spcAft>
                <a:spcPts val="800"/>
              </a:spcAft>
              <a:buSzPct val="90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genom personer i närområdet, andra ungdomar och klasskompisar </a:t>
            </a:r>
          </a:p>
          <a:p>
            <a:pPr marL="342900" lvl="0" indent="-342900">
              <a:lnSpc>
                <a:spcPct val="107000"/>
              </a:lnSpc>
              <a:spcAft>
                <a:spcPts val="800"/>
              </a:spcAft>
              <a:buSzPts val="1000"/>
              <a:buFont typeface="Symbol" panose="05050102010706020507" pitchFamily="18" charset="2"/>
              <a:buChar char=""/>
              <a:tabLst>
                <a:tab pos="457200" algn="l"/>
              </a:tabLst>
            </a:pPr>
            <a:endParaRPr lang="sv-SE" sz="1200" kern="100" dirty="0">
              <a:solidFill>
                <a:schemeClr val="bg1"/>
              </a:solidFill>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1200" kern="100" dirty="0">
                <a:solidFill>
                  <a:schemeClr val="bg1"/>
                </a:solidFill>
                <a:effectLst/>
                <a:latin typeface="Aptos" panose="02110004020202020204"/>
                <a:ea typeface="Aptos" panose="02110004020202020204"/>
                <a:cs typeface="Times New Roman" panose="02020603050405020304" pitchFamily="18" charset="0"/>
              </a:rPr>
              <a:t>Vape har 18-årsgräns, men säljs ändå till minderåriga. </a:t>
            </a:r>
          </a:p>
          <a:p>
            <a:pPr>
              <a:lnSpc>
                <a:spcPct val="107000"/>
              </a:lnSpc>
              <a:spcAft>
                <a:spcPts val="800"/>
              </a:spcAft>
            </a:pPr>
            <a:endParaRPr lang="sv-SE" sz="1200" kern="100" dirty="0">
              <a:solidFill>
                <a:schemeClr val="bg1"/>
              </a:solidFill>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1200" kern="100" dirty="0">
                <a:solidFill>
                  <a:schemeClr val="bg1"/>
                </a:solidFill>
                <a:effectLst/>
                <a:latin typeface="Aptos" panose="02110004020202020204"/>
                <a:ea typeface="Aptos" panose="02110004020202020204"/>
                <a:cs typeface="Times New Roman" panose="02020603050405020304" pitchFamily="18" charset="0"/>
              </a:rPr>
              <a:t>I vissa fall används vape som ett sätt att skapa kontakt mellan unga och kriminella aktörer</a:t>
            </a:r>
          </a:p>
          <a:p>
            <a:endParaRPr lang="sv-SE" dirty="0"/>
          </a:p>
        </p:txBody>
      </p:sp>
      <p:sp>
        <p:nvSpPr>
          <p:cNvPr id="4" name="Platshållare för bildnummer 3"/>
          <p:cNvSpPr>
            <a:spLocks noGrp="1"/>
          </p:cNvSpPr>
          <p:nvPr>
            <p:ph type="sldNum" sz="quarter" idx="5"/>
          </p:nvPr>
        </p:nvSpPr>
        <p:spPr/>
        <p:txBody>
          <a:bodyPr/>
          <a:lstStyle/>
          <a:p>
            <a:fld id="{3035552F-6E24-4A04-90BB-6BC305DB36AE}" type="slidenum">
              <a:rPr lang="sv-SE" smtClean="0"/>
              <a:t>4</a:t>
            </a:fld>
            <a:endParaRPr lang="sv-SE"/>
          </a:p>
        </p:txBody>
      </p:sp>
    </p:spTree>
    <p:extLst>
      <p:ext uri="{BB962C8B-B14F-4D97-AF65-F5344CB8AC3E}">
        <p14:creationId xmlns:p14="http://schemas.microsoft.com/office/powerpoint/2010/main" val="2265789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800"/>
              </a:spcBef>
              <a:spcAft>
                <a:spcPts val="400"/>
              </a:spcAft>
            </a:pPr>
            <a:r>
              <a:rPr lang="sv-SE" sz="16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t>Hur har barnet råd?</a:t>
            </a:r>
          </a:p>
          <a:p>
            <a:pPr>
              <a:lnSpc>
                <a:spcPct val="107000"/>
              </a:lnSpc>
              <a:spcAft>
                <a:spcPts val="800"/>
              </a:spcAft>
            </a:pPr>
            <a:r>
              <a:rPr lang="sv-SE" sz="1200" kern="100" dirty="0">
                <a:solidFill>
                  <a:schemeClr val="bg1"/>
                </a:solidFill>
                <a:effectLst/>
                <a:latin typeface="Aptos" panose="02110004020202020204"/>
                <a:ea typeface="Aptos" panose="02110004020202020204"/>
                <a:cs typeface="Times New Roman" panose="02020603050405020304" pitchFamily="18" charset="0"/>
              </a:rPr>
              <a:t>En vape räcker ofta bara några dagar. Regelbunden användning kan därför snabbt bli dyr. En viktig fråga är: </a:t>
            </a:r>
            <a:r>
              <a:rPr lang="sv-SE" sz="1200" b="1" kern="100" dirty="0">
                <a:solidFill>
                  <a:schemeClr val="bg1"/>
                </a:solidFill>
                <a:effectLst/>
                <a:latin typeface="Aptos" panose="02110004020202020204"/>
                <a:ea typeface="Aptos" panose="02110004020202020204"/>
                <a:cs typeface="Times New Roman" panose="02020603050405020304" pitchFamily="18" charset="0"/>
              </a:rPr>
              <a:t>Hur finansieras användningen?</a:t>
            </a:r>
            <a:br>
              <a:rPr lang="sv-SE" sz="1200" b="1" kern="100" dirty="0">
                <a:solidFill>
                  <a:schemeClr val="bg1"/>
                </a:solidFill>
                <a:effectLst/>
                <a:latin typeface="Aptos" panose="02110004020202020204"/>
                <a:ea typeface="Aptos" panose="02110004020202020204"/>
                <a:cs typeface="Times New Roman" panose="02020603050405020304" pitchFamily="18" charset="0"/>
              </a:rPr>
            </a:br>
            <a:endParaRPr lang="sv-SE" sz="1200" b="1" u="sng" kern="100" dirty="0">
              <a:solidFill>
                <a:schemeClr val="bg1"/>
              </a:solidFill>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1200" u="sng" kern="100" dirty="0">
                <a:solidFill>
                  <a:schemeClr val="bg1"/>
                </a:solidFill>
                <a:effectLst/>
                <a:latin typeface="Aptos" panose="02110004020202020204"/>
                <a:ea typeface="Aptos" panose="02110004020202020204"/>
                <a:cs typeface="Times New Roman" panose="02020603050405020304" pitchFamily="18" charset="0"/>
              </a:rPr>
              <a:t>Riskfyllda sätt kan till exempel vara att:</a:t>
            </a:r>
          </a:p>
          <a:p>
            <a:pPr marL="342900" lvl="0" indent="-342900">
              <a:lnSpc>
                <a:spcPct val="107000"/>
              </a:lnSpc>
              <a:spcAft>
                <a:spcPts val="800"/>
              </a:spcAft>
              <a:buSzPct val="90000"/>
              <a:buFont typeface="Symbol" panose="05050102010706020507" pitchFamily="18" charset="2"/>
              <a:buChar char=""/>
            </a:pPr>
            <a:r>
              <a:rPr lang="sv-SE" sz="1200" kern="100" dirty="0">
                <a:solidFill>
                  <a:schemeClr val="bg1"/>
                </a:solidFill>
                <a:effectLst/>
                <a:latin typeface="Aptos" panose="02110004020202020204"/>
                <a:ea typeface="Aptos" panose="02110004020202020204"/>
                <a:cs typeface="Times New Roman" panose="02020603050405020304" pitchFamily="18" charset="0"/>
              </a:rPr>
              <a:t>sälja vidare i skolan agera mellanhand</a:t>
            </a:r>
          </a:p>
          <a:p>
            <a:pPr marL="342900" lvl="0" indent="-342900">
              <a:lnSpc>
                <a:spcPct val="107000"/>
              </a:lnSpc>
              <a:spcAft>
                <a:spcPts val="800"/>
              </a:spcAft>
              <a:buSzPct val="90000"/>
              <a:buFont typeface="Symbol" panose="05050102010706020507" pitchFamily="18" charset="2"/>
              <a:buChar char=""/>
            </a:pPr>
            <a:r>
              <a:rPr lang="sv-SE" sz="1200" kern="100" dirty="0">
                <a:solidFill>
                  <a:schemeClr val="bg1"/>
                </a:solidFill>
                <a:effectLst/>
                <a:latin typeface="Aptos" panose="02110004020202020204"/>
                <a:ea typeface="Aptos" panose="02110004020202020204"/>
                <a:cs typeface="Times New Roman" panose="02020603050405020304" pitchFamily="18" charset="0"/>
              </a:rPr>
              <a:t>förvara eller transportera produkter </a:t>
            </a:r>
          </a:p>
          <a:p>
            <a:pPr marL="342900" lvl="0" indent="-342900">
              <a:lnSpc>
                <a:spcPct val="107000"/>
              </a:lnSpc>
              <a:spcAft>
                <a:spcPts val="800"/>
              </a:spcAft>
              <a:buSzPct val="90000"/>
              <a:buFont typeface="Symbol" panose="05050102010706020507" pitchFamily="18" charset="2"/>
              <a:buChar char=""/>
            </a:pPr>
            <a:r>
              <a:rPr lang="sv-SE" sz="1200" kern="100" dirty="0">
                <a:solidFill>
                  <a:schemeClr val="bg1"/>
                </a:solidFill>
                <a:effectLst/>
                <a:latin typeface="Aptos" panose="02110004020202020204"/>
                <a:ea typeface="Aptos" panose="02110004020202020204"/>
                <a:cs typeface="Times New Roman" panose="02020603050405020304" pitchFamily="18" charset="0"/>
              </a:rPr>
              <a:t>låna pengar och hamna i skuld</a:t>
            </a:r>
          </a:p>
          <a:p>
            <a:pPr marL="342900" lvl="0" indent="-342900">
              <a:lnSpc>
                <a:spcPct val="107000"/>
              </a:lnSpc>
              <a:spcAft>
                <a:spcPts val="800"/>
              </a:spcAft>
              <a:buSzPct val="90000"/>
              <a:buFont typeface="Symbol" panose="05050102010706020507" pitchFamily="18" charset="2"/>
              <a:buChar char=""/>
            </a:pPr>
            <a:r>
              <a:rPr lang="sv-SE" sz="1200" kern="100" dirty="0">
                <a:solidFill>
                  <a:schemeClr val="bg1"/>
                </a:solidFill>
                <a:effectLst/>
                <a:latin typeface="Aptos" panose="02110004020202020204"/>
                <a:ea typeface="Aptos" panose="02110004020202020204"/>
                <a:cs typeface="Times New Roman" panose="02020603050405020304" pitchFamily="18" charset="0"/>
              </a:rPr>
              <a:t>få vape i utbyte mot att genomföra uppdrag </a:t>
            </a:r>
          </a:p>
          <a:p>
            <a:pPr lvl="0">
              <a:lnSpc>
                <a:spcPct val="107000"/>
              </a:lnSpc>
              <a:spcAft>
                <a:spcPts val="800"/>
              </a:spcAft>
            </a:pPr>
            <a:endParaRPr lang="sv-SE" sz="1200" kern="100" dirty="0">
              <a:solidFill>
                <a:schemeClr val="bg1"/>
              </a:solidFill>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1200" kern="100" dirty="0">
                <a:solidFill>
                  <a:schemeClr val="bg1"/>
                </a:solidFill>
                <a:effectLst/>
                <a:latin typeface="Aptos" panose="02110004020202020204"/>
                <a:ea typeface="Aptos" panose="02110004020202020204"/>
                <a:cs typeface="Times New Roman" panose="02020603050405020304" pitchFamily="18" charset="0"/>
              </a:rPr>
              <a:t>I vissa fall kan även sexuella tjänster förekomma som betalning.</a:t>
            </a:r>
          </a:p>
          <a:p>
            <a:pPr>
              <a:lnSpc>
                <a:spcPct val="107000"/>
              </a:lnSpc>
              <a:spcAft>
                <a:spcPts val="800"/>
              </a:spcAft>
            </a:pPr>
            <a:r>
              <a:rPr lang="sv-SE" sz="1200" kern="100" dirty="0">
                <a:solidFill>
                  <a:schemeClr val="bg1"/>
                </a:solidFill>
                <a:effectLst/>
                <a:latin typeface="Aptos" panose="02110004020202020204"/>
                <a:ea typeface="Aptos" panose="02110004020202020204"/>
                <a:cs typeface="Times New Roman" panose="02020603050405020304" pitchFamily="18" charset="0"/>
              </a:rPr>
              <a:t> </a:t>
            </a:r>
            <a:endParaRPr lang="sv-SE" sz="1200" dirty="0">
              <a:solidFill>
                <a:schemeClr val="bg1"/>
              </a:solidFill>
            </a:endParaRPr>
          </a:p>
          <a:p>
            <a:endParaRPr lang="sv-SE" dirty="0"/>
          </a:p>
        </p:txBody>
      </p:sp>
      <p:sp>
        <p:nvSpPr>
          <p:cNvPr id="4" name="Platshållare för bildnummer 3"/>
          <p:cNvSpPr>
            <a:spLocks noGrp="1"/>
          </p:cNvSpPr>
          <p:nvPr>
            <p:ph type="sldNum" sz="quarter" idx="5"/>
          </p:nvPr>
        </p:nvSpPr>
        <p:spPr/>
        <p:txBody>
          <a:bodyPr/>
          <a:lstStyle/>
          <a:p>
            <a:fld id="{3035552F-6E24-4A04-90BB-6BC305DB36AE}" type="slidenum">
              <a:rPr lang="sv-SE" smtClean="0"/>
              <a:t>5</a:t>
            </a:fld>
            <a:endParaRPr lang="sv-SE"/>
          </a:p>
        </p:txBody>
      </p:sp>
    </p:spTree>
    <p:extLst>
      <p:ext uri="{BB962C8B-B14F-4D97-AF65-F5344CB8AC3E}">
        <p14:creationId xmlns:p14="http://schemas.microsoft.com/office/powerpoint/2010/main" val="1243007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800"/>
              </a:spcBef>
              <a:spcAft>
                <a:spcPts val="400"/>
              </a:spcAft>
            </a:pPr>
            <a:r>
              <a:rPr lang="sv-SE" sz="16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t>Rekrytering och kriminalitet</a:t>
            </a:r>
          </a:p>
          <a:p>
            <a:pPr>
              <a:lnSpc>
                <a:spcPct val="107000"/>
              </a:lnSpc>
              <a:spcAft>
                <a:spcPts val="800"/>
              </a:spcAft>
            </a:pPr>
            <a:r>
              <a:rPr lang="sv-SE" sz="1200" kern="100" dirty="0">
                <a:solidFill>
                  <a:schemeClr val="bg1"/>
                </a:solidFill>
                <a:effectLst/>
                <a:latin typeface="Aptos" panose="02110004020202020204"/>
                <a:ea typeface="Aptos" panose="02110004020202020204"/>
                <a:cs typeface="Times New Roman" panose="02020603050405020304" pitchFamily="18" charset="0"/>
              </a:rPr>
              <a:t>Kriminella nätverk söker aktivt kontakt med unga, både via sociala medier och i fysiska miljöer.</a:t>
            </a:r>
          </a:p>
          <a:p>
            <a:pPr>
              <a:lnSpc>
                <a:spcPct val="107000"/>
              </a:lnSpc>
              <a:spcAft>
                <a:spcPts val="800"/>
              </a:spcAft>
            </a:pPr>
            <a:r>
              <a:rPr lang="sv-SE" sz="1200" kern="100" dirty="0">
                <a:solidFill>
                  <a:schemeClr val="bg1"/>
                </a:solidFill>
                <a:effectLst/>
                <a:latin typeface="Aptos" panose="02110004020202020204"/>
                <a:ea typeface="Aptos" panose="02110004020202020204"/>
                <a:cs typeface="Times New Roman" panose="02020603050405020304" pitchFamily="18" charset="0"/>
              </a:rPr>
              <a:t>Det kan börja med till synes enkla frågor som:</a:t>
            </a:r>
          </a:p>
          <a:p>
            <a:pPr marL="342900" lvl="0" indent="-342900">
              <a:lnSpc>
                <a:spcPct val="107000"/>
              </a:lnSpc>
              <a:spcAft>
                <a:spcPts val="800"/>
              </a:spcAft>
              <a:buSzPct val="90000"/>
              <a:buFont typeface="Arial" panose="020B0604020202020204" pitchFamily="34" charset="0"/>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“Vill du tjäna pengar?”</a:t>
            </a:r>
          </a:p>
          <a:p>
            <a:pPr marL="342900" lvl="0" indent="-342900">
              <a:lnSpc>
                <a:spcPct val="107000"/>
              </a:lnSpc>
              <a:spcAft>
                <a:spcPts val="800"/>
              </a:spcAft>
              <a:buSzPct val="90000"/>
              <a:buFont typeface="Arial" panose="020B0604020202020204" pitchFamily="34" charset="0"/>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“Kan du sälja något åt mig?”</a:t>
            </a:r>
          </a:p>
          <a:p>
            <a:pPr marL="342900" lvl="0" indent="-342900">
              <a:lnSpc>
                <a:spcPct val="107000"/>
              </a:lnSpc>
              <a:spcAft>
                <a:spcPts val="800"/>
              </a:spcAft>
              <a:buSzPct val="90000"/>
              <a:buFont typeface="Arial" panose="020B0604020202020204" pitchFamily="34" charset="0"/>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“Du får gratis vape om du hjälper till.”</a:t>
            </a:r>
          </a:p>
          <a:p>
            <a:pPr lvl="0">
              <a:lnSpc>
                <a:spcPct val="107000"/>
              </a:lnSpc>
              <a:spcAft>
                <a:spcPts val="800"/>
              </a:spcAft>
              <a:buSzPts val="1000"/>
              <a:tabLst>
                <a:tab pos="457200" algn="l"/>
              </a:tabLst>
            </a:pPr>
            <a:endParaRPr lang="sv-SE" sz="1200" kern="100" dirty="0">
              <a:solidFill>
                <a:schemeClr val="bg1"/>
              </a:solidFill>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1200" kern="100" dirty="0">
                <a:solidFill>
                  <a:schemeClr val="bg1"/>
                </a:solidFill>
                <a:effectLst/>
                <a:latin typeface="Aptos" panose="02110004020202020204"/>
                <a:ea typeface="Aptos" panose="02110004020202020204"/>
                <a:cs typeface="Times New Roman" panose="02020603050405020304" pitchFamily="18" charset="0"/>
              </a:rPr>
              <a:t>Kontakten kan först verka ofarlig, men det kan snabbt utvecklas till skulder, hot och utpressning och krav på att utföra fler uppdrag. </a:t>
            </a:r>
          </a:p>
          <a:p>
            <a:endParaRPr lang="sv-SE" dirty="0"/>
          </a:p>
        </p:txBody>
      </p:sp>
      <p:sp>
        <p:nvSpPr>
          <p:cNvPr id="4" name="Platshållare för bildnummer 3"/>
          <p:cNvSpPr>
            <a:spLocks noGrp="1"/>
          </p:cNvSpPr>
          <p:nvPr>
            <p:ph type="sldNum" sz="quarter" idx="5"/>
          </p:nvPr>
        </p:nvSpPr>
        <p:spPr/>
        <p:txBody>
          <a:bodyPr/>
          <a:lstStyle/>
          <a:p>
            <a:fld id="{3035552F-6E24-4A04-90BB-6BC305DB36AE}" type="slidenum">
              <a:rPr lang="sv-SE" smtClean="0"/>
              <a:t>6</a:t>
            </a:fld>
            <a:endParaRPr lang="sv-SE"/>
          </a:p>
        </p:txBody>
      </p:sp>
    </p:spTree>
    <p:extLst>
      <p:ext uri="{BB962C8B-B14F-4D97-AF65-F5344CB8AC3E}">
        <p14:creationId xmlns:p14="http://schemas.microsoft.com/office/powerpoint/2010/main" val="3848563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800"/>
              </a:spcBef>
              <a:spcAft>
                <a:spcPts val="400"/>
              </a:spcAft>
            </a:pPr>
            <a:r>
              <a:rPr lang="sv-SE" sz="16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t>Sexuellt utnyttjande – en allvarlig risk</a:t>
            </a:r>
          </a:p>
          <a:p>
            <a:pPr>
              <a:lnSpc>
                <a:spcPct val="107000"/>
              </a:lnSpc>
              <a:spcAft>
                <a:spcPts val="800"/>
              </a:spcAft>
            </a:pPr>
            <a:r>
              <a:rPr lang="sv-SE" sz="1200" kern="100" dirty="0">
                <a:solidFill>
                  <a:schemeClr val="bg1"/>
                </a:solidFill>
                <a:effectLst/>
                <a:latin typeface="Aptos" panose="02110004020202020204"/>
                <a:ea typeface="Aptos" panose="02110004020202020204"/>
                <a:cs typeface="Times New Roman" panose="02020603050405020304" pitchFamily="18" charset="0"/>
              </a:rPr>
              <a:t>Utpressning och krav handlar inte alltid om pengar. </a:t>
            </a:r>
          </a:p>
          <a:p>
            <a:pPr>
              <a:lnSpc>
                <a:spcPct val="107000"/>
              </a:lnSpc>
              <a:spcAft>
                <a:spcPts val="800"/>
              </a:spcAft>
            </a:pPr>
            <a:endParaRPr lang="sv-SE" sz="1200" kern="100" dirty="0">
              <a:solidFill>
                <a:schemeClr val="bg1"/>
              </a:solidFill>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1200" kern="100" dirty="0">
                <a:solidFill>
                  <a:schemeClr val="bg1"/>
                </a:solidFill>
                <a:effectLst/>
                <a:latin typeface="Aptos" panose="02110004020202020204"/>
                <a:ea typeface="Aptos" panose="02110004020202020204"/>
                <a:cs typeface="Times New Roman" panose="02020603050405020304" pitchFamily="18" charset="0"/>
              </a:rPr>
              <a:t>Det kan också handla om:</a:t>
            </a:r>
          </a:p>
          <a:p>
            <a:pPr marL="342900" lvl="0" indent="-342900">
              <a:lnSpc>
                <a:spcPct val="107000"/>
              </a:lnSpc>
              <a:spcAft>
                <a:spcPts val="800"/>
              </a:spcAft>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att skicka nakenbilder </a:t>
            </a:r>
          </a:p>
          <a:p>
            <a:pPr marL="342900" lvl="0" indent="-342900">
              <a:lnSpc>
                <a:spcPct val="107000"/>
              </a:lnSpc>
              <a:spcAft>
                <a:spcPts val="800"/>
              </a:spcAft>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att delta i sexuella handlingar </a:t>
            </a:r>
          </a:p>
          <a:p>
            <a:pPr marL="342900" lvl="0" indent="-342900">
              <a:lnSpc>
                <a:spcPct val="107000"/>
              </a:lnSpc>
              <a:spcAft>
                <a:spcPts val="800"/>
              </a:spcAft>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att träffa någon i utbyte mot vape eller andra produkter </a:t>
            </a:r>
          </a:p>
          <a:p>
            <a:pPr marL="342900" lvl="0" indent="-342900">
              <a:lnSpc>
                <a:spcPct val="107000"/>
              </a:lnSpc>
              <a:spcAft>
                <a:spcPts val="800"/>
              </a:spcAft>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att “betala av en skuld” med sexuella tjänster</a:t>
            </a:r>
          </a:p>
          <a:p>
            <a:pPr lvl="0">
              <a:lnSpc>
                <a:spcPct val="107000"/>
              </a:lnSpc>
              <a:spcAft>
                <a:spcPts val="800"/>
              </a:spcAft>
              <a:buSzPts val="1000"/>
              <a:tabLst>
                <a:tab pos="457200" algn="l"/>
              </a:tabLst>
            </a:pPr>
            <a:endParaRPr lang="sv-SE" sz="1200" kern="100" dirty="0">
              <a:solidFill>
                <a:schemeClr val="bg1"/>
              </a:solidFill>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1200" u="sng" kern="100" dirty="0">
                <a:solidFill>
                  <a:schemeClr val="bg1"/>
                </a:solidFill>
                <a:effectLst/>
                <a:latin typeface="Aptos" panose="02110004020202020204"/>
                <a:ea typeface="Aptos" panose="02110004020202020204"/>
                <a:cs typeface="Times New Roman" panose="02020603050405020304" pitchFamily="18" charset="0"/>
                <a:hlinkClick r:id="rId3">
                  <a:extLst>
                    <a:ext uri="{A12FA001-AC4F-418D-AE19-62706E023703}">
                      <ahyp:hlinkClr xmlns:ahyp="http://schemas.microsoft.com/office/drawing/2018/hyperlinkcolor" val="tx"/>
                    </a:ext>
                  </a:extLst>
                </a:hlinkClick>
              </a:rPr>
              <a:t>Läs mer på Nakenbilder | Polismyndigheten</a:t>
            </a:r>
            <a:endParaRPr lang="sv-SE" dirty="0"/>
          </a:p>
        </p:txBody>
      </p:sp>
      <p:sp>
        <p:nvSpPr>
          <p:cNvPr id="4" name="Platshållare för bildnummer 3"/>
          <p:cNvSpPr>
            <a:spLocks noGrp="1"/>
          </p:cNvSpPr>
          <p:nvPr>
            <p:ph type="sldNum" sz="quarter" idx="5"/>
          </p:nvPr>
        </p:nvSpPr>
        <p:spPr/>
        <p:txBody>
          <a:bodyPr/>
          <a:lstStyle/>
          <a:p>
            <a:fld id="{3035552F-6E24-4A04-90BB-6BC305DB36AE}" type="slidenum">
              <a:rPr lang="sv-SE" smtClean="0"/>
              <a:t>7</a:t>
            </a:fld>
            <a:endParaRPr lang="sv-SE"/>
          </a:p>
        </p:txBody>
      </p:sp>
    </p:spTree>
    <p:extLst>
      <p:ext uri="{BB962C8B-B14F-4D97-AF65-F5344CB8AC3E}">
        <p14:creationId xmlns:p14="http://schemas.microsoft.com/office/powerpoint/2010/main" val="1061845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800"/>
              </a:spcBef>
              <a:spcAft>
                <a:spcPts val="400"/>
              </a:spcAft>
            </a:pPr>
            <a:r>
              <a:rPr lang="sv-SE" sz="16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t>Så kan du som vårdnadshavare agera</a:t>
            </a:r>
          </a:p>
          <a:p>
            <a:pPr>
              <a:lnSpc>
                <a:spcPct val="107000"/>
              </a:lnSpc>
              <a:spcAft>
                <a:spcPts val="800"/>
              </a:spcAft>
            </a:pPr>
            <a:r>
              <a:rPr lang="sv-SE" sz="1200" kern="100" dirty="0">
                <a:solidFill>
                  <a:schemeClr val="bg1"/>
                </a:solidFill>
                <a:effectLst/>
                <a:latin typeface="Aptos" panose="02110004020202020204"/>
                <a:ea typeface="Aptos" panose="02110004020202020204"/>
                <a:cs typeface="Times New Roman" panose="02020603050405020304" pitchFamily="18" charset="0"/>
              </a:rPr>
              <a:t>Var uppmärksam på:</a:t>
            </a:r>
          </a:p>
          <a:p>
            <a:pPr marL="342900" lvl="0" indent="-342900">
              <a:lnSpc>
                <a:spcPct val="107000"/>
              </a:lnSpc>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förändringar i barnets mående eller beteende</a:t>
            </a:r>
          </a:p>
          <a:p>
            <a:pPr marL="342900" lvl="0" indent="-342900">
              <a:lnSpc>
                <a:spcPct val="107000"/>
              </a:lnSpc>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hemlighetsfullhet kring telefonen</a:t>
            </a:r>
          </a:p>
          <a:p>
            <a:pPr marL="342900" lvl="0" indent="-342900">
              <a:lnSpc>
                <a:spcPct val="107000"/>
              </a:lnSpc>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vape-produkter (särskilt om barnet är under 18 år)</a:t>
            </a:r>
          </a:p>
          <a:p>
            <a:pPr marL="342900" lvl="0" indent="-342900">
              <a:lnSpc>
                <a:spcPct val="107000"/>
              </a:lnSpc>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nya inköp trots begränsad ekonomi</a:t>
            </a:r>
          </a:p>
          <a:p>
            <a:pPr marL="342900" lvl="0" indent="-342900">
              <a:lnSpc>
                <a:spcPct val="107000"/>
              </a:lnSpc>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oförklarliga Swish-betalningar</a:t>
            </a:r>
          </a:p>
          <a:p>
            <a:pPr marL="342900" lvl="0" indent="-342900">
              <a:lnSpc>
                <a:spcPct val="107000"/>
              </a:lnSpc>
              <a:spcAft>
                <a:spcPts val="800"/>
              </a:spcAft>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kontakt med äldre ungdomar eller vuxna</a:t>
            </a:r>
            <a:endParaRPr lang="sv-SE" dirty="0"/>
          </a:p>
        </p:txBody>
      </p:sp>
      <p:sp>
        <p:nvSpPr>
          <p:cNvPr id="4" name="Platshållare för bildnummer 3"/>
          <p:cNvSpPr>
            <a:spLocks noGrp="1"/>
          </p:cNvSpPr>
          <p:nvPr>
            <p:ph type="sldNum" sz="quarter" idx="5"/>
          </p:nvPr>
        </p:nvSpPr>
        <p:spPr/>
        <p:txBody>
          <a:bodyPr/>
          <a:lstStyle/>
          <a:p>
            <a:fld id="{3035552F-6E24-4A04-90BB-6BC305DB36AE}" type="slidenum">
              <a:rPr lang="sv-SE" smtClean="0"/>
              <a:t>8</a:t>
            </a:fld>
            <a:endParaRPr lang="sv-SE"/>
          </a:p>
        </p:txBody>
      </p:sp>
    </p:spTree>
    <p:extLst>
      <p:ext uri="{BB962C8B-B14F-4D97-AF65-F5344CB8AC3E}">
        <p14:creationId xmlns:p14="http://schemas.microsoft.com/office/powerpoint/2010/main" val="243285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800" b="1" kern="100" dirty="0">
                <a:solidFill>
                  <a:schemeClr val="bg1"/>
                </a:solidFill>
                <a:effectLst/>
                <a:latin typeface="Aptos" panose="02110004020202020204"/>
                <a:ea typeface="Aptos" panose="02110004020202020204"/>
                <a:cs typeface="Times New Roman" panose="02020603050405020304" pitchFamily="18" charset="0"/>
              </a:rPr>
              <a:t>Det viktigaste du kan göra</a:t>
            </a:r>
            <a:br>
              <a:rPr lang="sv-SE" sz="1800" b="1" kern="100" dirty="0">
                <a:solidFill>
                  <a:schemeClr val="bg1"/>
                </a:solidFill>
                <a:effectLst/>
                <a:latin typeface="Aptos" panose="02110004020202020204"/>
                <a:ea typeface="Aptos" panose="02110004020202020204"/>
                <a:cs typeface="Times New Roman" panose="02020603050405020304" pitchFamily="18" charset="0"/>
              </a:rPr>
            </a:br>
            <a:endParaRPr lang="sv-SE" sz="1200" kern="100" dirty="0">
              <a:solidFill>
                <a:schemeClr val="bg1"/>
              </a:solidFill>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1200" kern="100" dirty="0">
                <a:solidFill>
                  <a:schemeClr val="bg1"/>
                </a:solidFill>
                <a:effectLst/>
                <a:latin typeface="Aptos" panose="02110004020202020204"/>
                <a:ea typeface="Aptos" panose="02110004020202020204"/>
                <a:cs typeface="Times New Roman" panose="02020603050405020304" pitchFamily="18" charset="0"/>
              </a:rPr>
              <a:t>En nära relation där barnet vågar berätta om något känns fel är det starkaste skyddet.</a:t>
            </a:r>
          </a:p>
          <a:p>
            <a:pPr marL="342900" lvl="0" indent="-342900">
              <a:lnSpc>
                <a:spcPct val="107000"/>
              </a:lnSpc>
              <a:spcAft>
                <a:spcPts val="800"/>
              </a:spcAft>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Visa intresse för barnets vardag </a:t>
            </a:r>
          </a:p>
          <a:p>
            <a:pPr marL="342900" lvl="0" indent="-342900">
              <a:lnSpc>
                <a:spcPct val="107000"/>
              </a:lnSpc>
              <a:spcAft>
                <a:spcPts val="800"/>
              </a:spcAft>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Fortsätt fråga, även om du inte får svar direkt </a:t>
            </a:r>
          </a:p>
          <a:p>
            <a:pPr marL="342900" lvl="0" indent="-342900">
              <a:lnSpc>
                <a:spcPct val="107000"/>
              </a:lnSpc>
              <a:spcAft>
                <a:spcPts val="800"/>
              </a:spcAft>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Var tillgänglig när barnet vill prata </a:t>
            </a:r>
          </a:p>
          <a:p>
            <a:pPr lvl="0">
              <a:lnSpc>
                <a:spcPct val="107000"/>
              </a:lnSpc>
              <a:spcAft>
                <a:spcPts val="800"/>
              </a:spcAft>
              <a:buSzPts val="1000"/>
              <a:tabLst>
                <a:tab pos="457200" algn="l"/>
              </a:tabLst>
            </a:pPr>
            <a:endParaRPr lang="sv-SE" sz="1200" kern="100" dirty="0">
              <a:solidFill>
                <a:schemeClr val="bg1"/>
              </a:solidFill>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1800" b="1" kern="100" dirty="0">
                <a:solidFill>
                  <a:schemeClr val="bg1"/>
                </a:solidFill>
                <a:effectLst/>
                <a:latin typeface="Aptos" panose="02110004020202020204"/>
                <a:ea typeface="Aptos" panose="02110004020202020204"/>
                <a:cs typeface="Times New Roman" panose="02020603050405020304" pitchFamily="18" charset="0"/>
              </a:rPr>
              <a:t>Dina ord har betydelse – även när det inte känns så.</a:t>
            </a:r>
            <a:endParaRPr lang="sv-SE" sz="1200" kern="100" dirty="0">
              <a:solidFill>
                <a:schemeClr val="bg1"/>
              </a:solidFill>
              <a:effectLst/>
              <a:latin typeface="Aptos" panose="02110004020202020204"/>
              <a:ea typeface="Aptos" panose="02110004020202020204"/>
              <a:cs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3035552F-6E24-4A04-90BB-6BC305DB36AE}" type="slidenum">
              <a:rPr lang="sv-SE" smtClean="0"/>
              <a:t>9</a:t>
            </a:fld>
            <a:endParaRPr lang="sv-SE"/>
          </a:p>
        </p:txBody>
      </p:sp>
    </p:spTree>
    <p:extLst>
      <p:ext uri="{BB962C8B-B14F-4D97-AF65-F5344CB8AC3E}">
        <p14:creationId xmlns:p14="http://schemas.microsoft.com/office/powerpoint/2010/main" val="1576803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400" b="1" kern="100" dirty="0">
                <a:solidFill>
                  <a:schemeClr val="bg1"/>
                </a:solidFill>
                <a:effectLst/>
                <a:latin typeface="Aptos" panose="02110004020202020204"/>
                <a:ea typeface="Aptos" panose="02110004020202020204"/>
                <a:cs typeface="Times New Roman" panose="02020603050405020304" pitchFamily="18" charset="0"/>
              </a:rPr>
              <a:t>Konkreta råd</a:t>
            </a:r>
            <a:br>
              <a:rPr lang="sv-SE" sz="1400" b="1" kern="100" dirty="0">
                <a:solidFill>
                  <a:schemeClr val="bg1"/>
                </a:solidFill>
                <a:effectLst/>
                <a:latin typeface="Aptos" panose="02110004020202020204"/>
                <a:ea typeface="Aptos" panose="02110004020202020204"/>
                <a:cs typeface="Times New Roman" panose="02020603050405020304" pitchFamily="18" charset="0"/>
              </a:rPr>
            </a:br>
            <a:endParaRPr lang="sv-SE" sz="1400" kern="100" dirty="0">
              <a:solidFill>
                <a:schemeClr val="bg1"/>
              </a:solidFill>
              <a:effectLst/>
              <a:latin typeface="Aptos" panose="02110004020202020204"/>
              <a:ea typeface="Aptos" panose="02110004020202020204"/>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Uppmuntra barnet att berätta om något känns fel</a:t>
            </a:r>
          </a:p>
          <a:p>
            <a:pPr marL="342900" lvl="0" indent="-342900">
              <a:lnSpc>
                <a:spcPct val="107000"/>
              </a:lnSpc>
              <a:spcAft>
                <a:spcPts val="800"/>
              </a:spcAft>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Visa intresse och ställ frågor om hur vape säljs och sprids</a:t>
            </a:r>
          </a:p>
          <a:p>
            <a:pPr marL="342900" lvl="0" indent="-342900">
              <a:lnSpc>
                <a:spcPct val="107000"/>
              </a:lnSpc>
              <a:spcAft>
                <a:spcPts val="800"/>
              </a:spcAft>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Var tydlig med regler och förväntningar kring nikotin och andra droger</a:t>
            </a:r>
          </a:p>
          <a:p>
            <a:pPr marL="342900" lvl="0" indent="-342900">
              <a:lnSpc>
                <a:spcPct val="107000"/>
              </a:lnSpc>
              <a:spcAft>
                <a:spcPts val="800"/>
              </a:spcAft>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Följ åldersgränser och köp inte ut till minderåriga </a:t>
            </a:r>
          </a:p>
          <a:p>
            <a:pPr marL="342900" lvl="0" indent="-342900">
              <a:lnSpc>
                <a:spcPct val="107000"/>
              </a:lnSpc>
              <a:spcAft>
                <a:spcPts val="800"/>
              </a:spcAft>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Följ upp oförklarliga transaktioner (du som vuxen ansvarar för barnets konto)</a:t>
            </a:r>
          </a:p>
          <a:p>
            <a:pPr marL="342900" lvl="0" indent="-342900">
              <a:lnSpc>
                <a:spcPct val="107000"/>
              </a:lnSpc>
              <a:spcAft>
                <a:spcPts val="800"/>
              </a:spcAft>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Prata om din oro – undvik förhör, skrik eller hårda bestraffningar</a:t>
            </a:r>
          </a:p>
          <a:p>
            <a:pPr marL="342900" lvl="0" indent="-342900">
              <a:lnSpc>
                <a:spcPct val="107000"/>
              </a:lnSpc>
              <a:spcAft>
                <a:spcPts val="800"/>
              </a:spcAft>
              <a:buSzPts val="1000"/>
              <a:buFont typeface="Symbol" panose="05050102010706020507" pitchFamily="18" charset="2"/>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Hjälp barnet att inte känna skam – förklara att ansvaret ligger hos den som utnyttjar</a:t>
            </a:r>
          </a:p>
          <a:p>
            <a:pPr lvl="0">
              <a:lnSpc>
                <a:spcPct val="107000"/>
              </a:lnSpc>
              <a:spcAft>
                <a:spcPts val="800"/>
              </a:spcAft>
              <a:buSzPts val="1000"/>
              <a:tabLst>
                <a:tab pos="457200" algn="l"/>
              </a:tabLst>
            </a:pPr>
            <a:endParaRPr lang="sv-SE" sz="1200" kern="100" dirty="0">
              <a:solidFill>
                <a:schemeClr val="bg1"/>
              </a:solidFill>
              <a:effectLst/>
              <a:latin typeface="Aptos" panose="02110004020202020204"/>
              <a:ea typeface="Aptos" panose="02110004020202020204"/>
              <a:cs typeface="Times New Roman" panose="02020603050405020304" pitchFamily="18" charset="0"/>
            </a:endParaRPr>
          </a:p>
          <a:p>
            <a:r>
              <a:rPr lang="sv-SE" sz="1200" u="sng" dirty="0">
                <a:solidFill>
                  <a:schemeClr val="bg1"/>
                </a:solidFill>
                <a:effectLst/>
                <a:latin typeface="Aptos" panose="02110004020202020204"/>
                <a:ea typeface="Aptos" panose="02110004020202020204"/>
                <a:cs typeface="Times New Roman" panose="02020603050405020304" pitchFamily="18" charset="0"/>
              </a:rPr>
              <a:t>Sök stöd och våga be om hjälp!</a:t>
            </a:r>
            <a:endParaRPr lang="sv-SE" sz="1200" u="sng" dirty="0">
              <a:solidFill>
                <a:schemeClr val="bg1"/>
              </a:solidFill>
            </a:endParaRPr>
          </a:p>
          <a:p>
            <a:endParaRPr lang="sv-SE" dirty="0"/>
          </a:p>
        </p:txBody>
      </p:sp>
      <p:sp>
        <p:nvSpPr>
          <p:cNvPr id="4" name="Platshållare för bildnummer 3"/>
          <p:cNvSpPr>
            <a:spLocks noGrp="1"/>
          </p:cNvSpPr>
          <p:nvPr>
            <p:ph type="sldNum" sz="quarter" idx="5"/>
          </p:nvPr>
        </p:nvSpPr>
        <p:spPr/>
        <p:txBody>
          <a:bodyPr/>
          <a:lstStyle/>
          <a:p>
            <a:fld id="{3035552F-6E24-4A04-90BB-6BC305DB36AE}" type="slidenum">
              <a:rPr lang="sv-SE" smtClean="0"/>
              <a:t>10</a:t>
            </a:fld>
            <a:endParaRPr lang="sv-SE"/>
          </a:p>
        </p:txBody>
      </p:sp>
    </p:spTree>
    <p:extLst>
      <p:ext uri="{BB962C8B-B14F-4D97-AF65-F5344CB8AC3E}">
        <p14:creationId xmlns:p14="http://schemas.microsoft.com/office/powerpoint/2010/main" val="2671387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800"/>
              </a:spcBef>
              <a:spcAft>
                <a:spcPts val="400"/>
              </a:spcAft>
            </a:pPr>
            <a:r>
              <a:rPr lang="sv-SE" sz="16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t>Hit kan du som vårdnadshavare vända dig för råd och stöd</a:t>
            </a:r>
            <a:br>
              <a:rPr lang="sv-SE" sz="16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br>
            <a:endParaRPr lang="sv-SE" sz="1600" b="1" kern="100" dirty="0">
              <a:solidFill>
                <a:schemeClr val="bg1"/>
              </a:solidFill>
              <a:effectLst/>
              <a:latin typeface="Aptos" panose="02110004020202020204"/>
              <a:ea typeface="Times New Roman" panose="02020603050405020304" pitchFamily="18" charset="0"/>
              <a:cs typeface="Times New Roman" panose="02020603050405020304" pitchFamily="18" charset="0"/>
            </a:endParaRPr>
          </a:p>
          <a:p>
            <a:pPr marL="171450" lvl="0" indent="-171450">
              <a:lnSpc>
                <a:spcPct val="107000"/>
              </a:lnSpc>
              <a:spcAft>
                <a:spcPts val="800"/>
              </a:spcAft>
              <a:buSzPts val="1000"/>
              <a:buFont typeface="Arial" panose="020B0604020202020204" pitchFamily="34" charset="0"/>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Elevhälsan på ditt barns skola</a:t>
            </a:r>
          </a:p>
          <a:p>
            <a:pPr marL="171450" lvl="0" indent="-171450">
              <a:lnSpc>
                <a:spcPct val="107000"/>
              </a:lnSpc>
              <a:spcAft>
                <a:spcPts val="800"/>
              </a:spcAft>
              <a:buSzPts val="1000"/>
              <a:buFont typeface="Arial" panose="020B0604020202020204" pitchFamily="34" charset="0"/>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Föräldrastöd och rådgivning i din kommun (se kommunens webbplats eller kontakta växeln)  </a:t>
            </a:r>
          </a:p>
          <a:p>
            <a:pPr marL="171450" lvl="0" indent="-171450">
              <a:lnSpc>
                <a:spcPct val="107000"/>
              </a:lnSpc>
              <a:spcAft>
                <a:spcPts val="800"/>
              </a:spcAft>
              <a:buSzPts val="1000"/>
              <a:buFont typeface="Arial" panose="020B0604020202020204" pitchFamily="34" charset="0"/>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1177 Vårdguiden. </a:t>
            </a:r>
            <a:r>
              <a:rPr lang="sv-SE" sz="1200" u="sng" kern="100" dirty="0">
                <a:solidFill>
                  <a:schemeClr val="bg1"/>
                </a:solidFill>
                <a:effectLst/>
                <a:latin typeface="Aptos" panose="02110004020202020204"/>
                <a:ea typeface="Aptos" panose="02110004020202020204"/>
                <a:cs typeface="Times New Roman" panose="02020603050405020304" pitchFamily="18" charset="0"/>
                <a:hlinkClick r:id="rId3">
                  <a:extLst>
                    <a:ext uri="{A12FA001-AC4F-418D-AE19-62706E023703}">
                      <ahyp:hlinkClr xmlns:ahyp="http://schemas.microsoft.com/office/drawing/2018/hyperlinkcolor" val="tx"/>
                    </a:ext>
                  </a:extLst>
                </a:hlinkClick>
              </a:rPr>
              <a:t>Information om hur rökning och snus påverkar hälsan </a:t>
            </a:r>
            <a:r>
              <a:rPr lang="sv-SE" sz="1200" kern="100" dirty="0">
                <a:solidFill>
                  <a:schemeClr val="bg1"/>
                </a:solidFill>
                <a:effectLst/>
                <a:latin typeface="Aptos" panose="02110004020202020204"/>
                <a:ea typeface="Aptos" panose="02110004020202020204"/>
                <a:cs typeface="Times New Roman" panose="02020603050405020304" pitchFamily="18" charset="0"/>
              </a:rPr>
              <a:t> </a:t>
            </a:r>
          </a:p>
          <a:p>
            <a:pPr marL="171450" lvl="0" indent="-171450">
              <a:lnSpc>
                <a:spcPct val="107000"/>
              </a:lnSpc>
              <a:spcAft>
                <a:spcPts val="800"/>
              </a:spcAft>
              <a:buSzPts val="1000"/>
              <a:buFont typeface="Arial" panose="020B0604020202020204" pitchFamily="34" charset="0"/>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Sluta röka-linjen. Ring 020-84 00 00 eller besök </a:t>
            </a:r>
            <a:r>
              <a:rPr lang="sv-SE" sz="1200" u="sng" kern="100" dirty="0">
                <a:solidFill>
                  <a:schemeClr val="bg1"/>
                </a:solidFill>
                <a:effectLst/>
                <a:latin typeface="Aptos" panose="02110004020202020204"/>
                <a:ea typeface="Aptos" panose="02110004020202020204"/>
                <a:cs typeface="Times New Roman" panose="02020603050405020304" pitchFamily="18" charset="0"/>
                <a:hlinkClick r:id="rId4">
                  <a:extLst>
                    <a:ext uri="{A12FA001-AC4F-418D-AE19-62706E023703}">
                      <ahyp:hlinkClr xmlns:ahyp="http://schemas.microsoft.com/office/drawing/2018/hyperlinkcolor" val="tx"/>
                    </a:ext>
                  </a:extLst>
                </a:hlinkClick>
              </a:rPr>
              <a:t>www.slutarokalinjen.se</a:t>
            </a:r>
            <a:endParaRPr lang="sv-SE" sz="1200" kern="100" dirty="0">
              <a:solidFill>
                <a:schemeClr val="bg1"/>
              </a:solidFill>
              <a:effectLst/>
              <a:latin typeface="Aptos" panose="02110004020202020204"/>
              <a:ea typeface="Aptos" panose="02110004020202020204"/>
              <a:cs typeface="Times New Roman" panose="02020603050405020304" pitchFamily="18" charset="0"/>
            </a:endParaRPr>
          </a:p>
          <a:p>
            <a:pPr marL="171450" lvl="0" indent="-171450">
              <a:lnSpc>
                <a:spcPct val="107000"/>
              </a:lnSpc>
              <a:spcAft>
                <a:spcPts val="800"/>
              </a:spcAft>
              <a:buSzPts val="1000"/>
              <a:buFont typeface="Arial" panose="020B0604020202020204" pitchFamily="34" charset="0"/>
              <a:buChar char="•"/>
              <a:tabLst>
                <a:tab pos="457200" algn="l"/>
              </a:tabLst>
            </a:pPr>
            <a:r>
              <a:rPr lang="sv-SE" sz="1200" u="sng" kern="100" dirty="0">
                <a:solidFill>
                  <a:schemeClr val="bg1"/>
                </a:solidFill>
                <a:effectLst/>
                <a:latin typeface="Aptos" panose="02110004020202020204"/>
                <a:ea typeface="Aptos" panose="02110004020202020204"/>
                <a:cs typeface="Times New Roman" panose="02020603050405020304" pitchFamily="18" charset="0"/>
                <a:hlinkClick r:id="rId5">
                  <a:extLst>
                    <a:ext uri="{A12FA001-AC4F-418D-AE19-62706E023703}">
                      <ahyp:hlinkClr xmlns:ahyp="http://schemas.microsoft.com/office/drawing/2018/hyperlinkcolor" val="tx"/>
                    </a:ext>
                  </a:extLst>
                </a:hlinkClick>
              </a:rPr>
              <a:t>Fullkoll.nu</a:t>
            </a:r>
            <a:r>
              <a:rPr lang="sv-SE" sz="1200" kern="100" dirty="0">
                <a:solidFill>
                  <a:schemeClr val="bg1"/>
                </a:solidFill>
                <a:effectLst/>
                <a:latin typeface="Aptos" panose="02110004020202020204"/>
                <a:ea typeface="Aptos" panose="02110004020202020204"/>
                <a:cs typeface="Times New Roman" panose="02020603050405020304" pitchFamily="18" charset="0"/>
              </a:rPr>
              <a:t>. Information och stöd till vårdnadshavare om de vanligaste ungdomsdrogerna </a:t>
            </a:r>
          </a:p>
          <a:p>
            <a:pPr marL="0" lvl="0" indent="0">
              <a:lnSpc>
                <a:spcPct val="107000"/>
              </a:lnSpc>
              <a:spcAft>
                <a:spcPts val="800"/>
              </a:spcAft>
              <a:buSzPts val="1000"/>
              <a:buFont typeface="Symbol" panose="05050102010706020507" pitchFamily="18" charset="2"/>
              <a:buNone/>
              <a:tabLst>
                <a:tab pos="457200" algn="l"/>
              </a:tabLst>
            </a:pPr>
            <a:endParaRPr lang="sv-SE" sz="1200" kern="100" dirty="0">
              <a:solidFill>
                <a:schemeClr val="bg1"/>
              </a:solidFill>
              <a:effectLst/>
              <a:latin typeface="Aptos" panose="02110004020202020204"/>
              <a:ea typeface="Aptos" panose="02110004020202020204"/>
              <a:cs typeface="Times New Roman" panose="02020603050405020304" pitchFamily="18" charset="0"/>
            </a:endParaRPr>
          </a:p>
          <a:p>
            <a:pPr marL="0" lvl="0" indent="0">
              <a:lnSpc>
                <a:spcPct val="107000"/>
              </a:lnSpc>
              <a:spcAft>
                <a:spcPts val="800"/>
              </a:spcAft>
              <a:buSzPts val="1000"/>
              <a:buFont typeface="Symbol" panose="05050102010706020507" pitchFamily="18" charset="2"/>
              <a:buNone/>
              <a:tabLst>
                <a:tab pos="457200" algn="l"/>
              </a:tabLst>
            </a:pPr>
            <a:r>
              <a:rPr lang="sv-SE" sz="1200" b="1" kern="100" dirty="0">
                <a:solidFill>
                  <a:schemeClr val="bg1"/>
                </a:solidFill>
                <a:effectLst/>
                <a:latin typeface="Aptos" panose="02110004020202020204"/>
                <a:ea typeface="Aptos" panose="02110004020202020204"/>
                <a:cs typeface="Times New Roman" panose="02020603050405020304" pitchFamily="18" charset="0"/>
              </a:rPr>
              <a:t>Polisen</a:t>
            </a:r>
          </a:p>
          <a:p>
            <a:pPr marL="171450" marR="0" lvl="0" indent="-171450" algn="l" defTabSz="914400" rtl="0" eaLnBrk="1" fontAlgn="auto" latinLnBrk="0" hangingPunct="1">
              <a:lnSpc>
                <a:spcPct val="107000"/>
              </a:lnSpc>
              <a:spcBef>
                <a:spcPts val="0"/>
              </a:spcBef>
              <a:spcAft>
                <a:spcPts val="800"/>
              </a:spcAft>
              <a:buClrTx/>
              <a:buSzPts val="1000"/>
              <a:buFont typeface="Arial" panose="020B0604020202020204" pitchFamily="34" charset="0"/>
              <a:buChar char="•"/>
              <a:tabLst>
                <a:tab pos="457200" algn="l"/>
              </a:tabLst>
              <a:defRPr/>
            </a:pPr>
            <a:r>
              <a:rPr lang="sv-SE" sz="1200" kern="100" dirty="0">
                <a:solidFill>
                  <a:schemeClr val="bg1"/>
                </a:solidFill>
                <a:effectLst/>
                <a:latin typeface="Aptos" panose="02110004020202020204"/>
                <a:ea typeface="Aptos" panose="02110004020202020204"/>
                <a:cs typeface="Times New Roman" panose="02020603050405020304" pitchFamily="18" charset="0"/>
              </a:rPr>
              <a:t>Lämna tips på </a:t>
            </a:r>
            <a:r>
              <a:rPr lang="sv-SE" sz="1200" u="sng" kern="100" dirty="0">
                <a:solidFill>
                  <a:schemeClr val="bg1"/>
                </a:solidFill>
                <a:effectLst/>
                <a:latin typeface="Aptos" panose="02110004020202020204"/>
                <a:ea typeface="Aptos" panose="02110004020202020204"/>
                <a:cs typeface="Times New Roman" panose="02020603050405020304" pitchFamily="18" charset="0"/>
                <a:hlinkClick r:id="rId6">
                  <a:extLst>
                    <a:ext uri="{A12FA001-AC4F-418D-AE19-62706E023703}">
                      <ahyp:hlinkClr xmlns:ahyp="http://schemas.microsoft.com/office/drawing/2018/hyperlinkcolor" val="tx"/>
                    </a:ext>
                  </a:extLst>
                </a:hlinkClick>
              </a:rPr>
              <a:t>www.polisen.se/tips</a:t>
            </a:r>
            <a:r>
              <a:rPr lang="sv-SE" sz="1200" kern="100" dirty="0">
                <a:solidFill>
                  <a:schemeClr val="bg1"/>
                </a:solidFill>
                <a:effectLst/>
                <a:latin typeface="Aptos" panose="02110004020202020204"/>
                <a:ea typeface="Aptos" panose="02110004020202020204"/>
                <a:cs typeface="Times New Roman" panose="02020603050405020304" pitchFamily="18" charset="0"/>
              </a:rPr>
              <a:t> eller ring 11414 om du sett eller hört något som kan hjälpa till att upptäcka, förebygga eller utreda brott. </a:t>
            </a:r>
          </a:p>
          <a:p>
            <a:pPr marL="171450" lvl="0" indent="-171450">
              <a:lnSpc>
                <a:spcPct val="107000"/>
              </a:lnSpc>
              <a:spcAft>
                <a:spcPts val="800"/>
              </a:spcAft>
              <a:buSzPts val="1000"/>
              <a:buFont typeface="Arial" panose="020B0604020202020204" pitchFamily="34" charset="0"/>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Polisanmälan. Gör en anmälan om ditt barn utsatts för brott på </a:t>
            </a:r>
            <a:r>
              <a:rPr lang="sv-SE" sz="1200" u="sng" kern="100" dirty="0">
                <a:solidFill>
                  <a:schemeClr val="bg1"/>
                </a:solidFill>
                <a:effectLst/>
                <a:latin typeface="Aptos" panose="02110004020202020204"/>
                <a:ea typeface="Aptos" panose="02110004020202020204"/>
                <a:cs typeface="Times New Roman" panose="02020603050405020304" pitchFamily="18" charset="0"/>
                <a:hlinkClick r:id="rId7">
                  <a:extLst>
                    <a:ext uri="{A12FA001-AC4F-418D-AE19-62706E023703}">
                      <ahyp:hlinkClr xmlns:ahyp="http://schemas.microsoft.com/office/drawing/2018/hyperlinkcolor" val="tx"/>
                    </a:ext>
                  </a:extLst>
                </a:hlinkClick>
              </a:rPr>
              <a:t>www.polisen.se/anmala</a:t>
            </a:r>
            <a:r>
              <a:rPr lang="sv-SE" sz="1200" kern="100" dirty="0">
                <a:solidFill>
                  <a:schemeClr val="bg1"/>
                </a:solidFill>
                <a:effectLst/>
                <a:latin typeface="Aptos" panose="02110004020202020204"/>
                <a:ea typeface="Aptos" panose="02110004020202020204"/>
                <a:cs typeface="Times New Roman" panose="02020603050405020304" pitchFamily="18" charset="0"/>
              </a:rPr>
              <a:t>  eller ring till 114 14. </a:t>
            </a:r>
            <a:r>
              <a:rPr lang="sv-SE" sz="1200" b="1" kern="100" dirty="0">
                <a:solidFill>
                  <a:schemeClr val="bg1"/>
                </a:solidFill>
                <a:effectLst/>
                <a:latin typeface="Aptos" panose="02110004020202020204"/>
                <a:ea typeface="Aptos" panose="02110004020202020204"/>
                <a:cs typeface="Times New Roman" panose="02020603050405020304" pitchFamily="18" charset="0"/>
              </a:rPr>
              <a:t>Ring 112 om brottet pågår just nu </a:t>
            </a:r>
            <a:endParaRPr lang="sv-SE" sz="1200" kern="100" dirty="0">
              <a:solidFill>
                <a:schemeClr val="bg1"/>
              </a:solidFill>
              <a:effectLst/>
              <a:latin typeface="Aptos" panose="02110004020202020204"/>
              <a:ea typeface="Aptos" panose="02110004020202020204"/>
              <a:cs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3035552F-6E24-4A04-90BB-6BC305DB36AE}" type="slidenum">
              <a:rPr lang="sv-SE" smtClean="0"/>
              <a:t>11</a:t>
            </a:fld>
            <a:endParaRPr lang="sv-SE"/>
          </a:p>
        </p:txBody>
      </p:sp>
    </p:spTree>
    <p:extLst>
      <p:ext uri="{BB962C8B-B14F-4D97-AF65-F5344CB8AC3E}">
        <p14:creationId xmlns:p14="http://schemas.microsoft.com/office/powerpoint/2010/main" val="2915552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nSpc>
                <a:spcPct val="107000"/>
              </a:lnSpc>
              <a:spcAft>
                <a:spcPts val="800"/>
              </a:spcAft>
              <a:buSzPts val="1000"/>
              <a:buFont typeface="Symbol" panose="05050102010706020507" pitchFamily="18" charset="2"/>
              <a:buNone/>
              <a:tabLst>
                <a:tab pos="457200" algn="l"/>
              </a:tabLst>
            </a:pPr>
            <a:r>
              <a:rPr lang="sv-SE" sz="1200" b="1" kern="100" dirty="0">
                <a:solidFill>
                  <a:schemeClr val="bg1"/>
                </a:solidFill>
                <a:effectLst/>
                <a:latin typeface="Aptos" panose="02110004020202020204"/>
                <a:ea typeface="Aptos" panose="02110004020202020204"/>
                <a:cs typeface="Times New Roman" panose="02020603050405020304" pitchFamily="18" charset="0"/>
              </a:rPr>
              <a:t>Polisen</a:t>
            </a:r>
          </a:p>
          <a:p>
            <a:pPr marL="171450" marR="0" lvl="0" indent="-171450" algn="l" defTabSz="914400" rtl="0" eaLnBrk="1" fontAlgn="auto" latinLnBrk="0" hangingPunct="1">
              <a:lnSpc>
                <a:spcPct val="107000"/>
              </a:lnSpc>
              <a:spcBef>
                <a:spcPts val="0"/>
              </a:spcBef>
              <a:spcAft>
                <a:spcPts val="800"/>
              </a:spcAft>
              <a:buClrTx/>
              <a:buSzPts val="1000"/>
              <a:buFont typeface="Arial" panose="020B0604020202020204" pitchFamily="34" charset="0"/>
              <a:buChar char="•"/>
              <a:tabLst>
                <a:tab pos="457200" algn="l"/>
              </a:tabLst>
              <a:defRPr/>
            </a:pPr>
            <a:r>
              <a:rPr lang="sv-SE" sz="1200" kern="100" dirty="0">
                <a:solidFill>
                  <a:schemeClr val="bg1"/>
                </a:solidFill>
                <a:effectLst/>
                <a:latin typeface="Aptos" panose="02110004020202020204"/>
                <a:ea typeface="Aptos" panose="02110004020202020204"/>
                <a:cs typeface="Times New Roman" panose="02020603050405020304" pitchFamily="18" charset="0"/>
              </a:rPr>
              <a:t>Lämna tips på </a:t>
            </a:r>
            <a:r>
              <a:rPr lang="sv-SE" sz="1200" u="sng" kern="100" dirty="0">
                <a:solidFill>
                  <a:schemeClr val="bg1"/>
                </a:solidFill>
                <a:effectLst/>
                <a:latin typeface="Aptos" panose="02110004020202020204"/>
                <a:ea typeface="Aptos" panose="02110004020202020204"/>
                <a:cs typeface="Times New Roman" panose="02020603050405020304" pitchFamily="18" charset="0"/>
                <a:hlinkClick r:id="rId3">
                  <a:extLst>
                    <a:ext uri="{A12FA001-AC4F-418D-AE19-62706E023703}">
                      <ahyp:hlinkClr xmlns:ahyp="http://schemas.microsoft.com/office/drawing/2018/hyperlinkcolor" val="tx"/>
                    </a:ext>
                  </a:extLst>
                </a:hlinkClick>
              </a:rPr>
              <a:t>www.polisen.se/tips</a:t>
            </a:r>
            <a:r>
              <a:rPr lang="sv-SE" sz="1200" kern="100" dirty="0">
                <a:solidFill>
                  <a:schemeClr val="bg1"/>
                </a:solidFill>
                <a:effectLst/>
                <a:latin typeface="Aptos" panose="02110004020202020204"/>
                <a:ea typeface="Aptos" panose="02110004020202020204"/>
                <a:cs typeface="Times New Roman" panose="02020603050405020304" pitchFamily="18" charset="0"/>
              </a:rPr>
              <a:t> eller ring 11414 om du sett eller hört något som kan hjälpa till att upptäcka, förebygga eller utreda brott. </a:t>
            </a:r>
          </a:p>
          <a:p>
            <a:pPr marL="171450" lvl="0" indent="-171450">
              <a:lnSpc>
                <a:spcPct val="107000"/>
              </a:lnSpc>
              <a:spcAft>
                <a:spcPts val="800"/>
              </a:spcAft>
              <a:buSzPts val="1000"/>
              <a:buFont typeface="Arial" panose="020B0604020202020204" pitchFamily="34" charset="0"/>
              <a:buChar char="•"/>
              <a:tabLst>
                <a:tab pos="457200" algn="l"/>
              </a:tabLst>
            </a:pPr>
            <a:r>
              <a:rPr lang="sv-SE" sz="1200" kern="100" dirty="0">
                <a:solidFill>
                  <a:schemeClr val="bg1"/>
                </a:solidFill>
                <a:effectLst/>
                <a:latin typeface="Aptos" panose="02110004020202020204"/>
                <a:ea typeface="Aptos" panose="02110004020202020204"/>
                <a:cs typeface="Times New Roman" panose="02020603050405020304" pitchFamily="18" charset="0"/>
              </a:rPr>
              <a:t>Polisanmälan. Gör en anmälan om ditt barn utsatts för brott på </a:t>
            </a:r>
            <a:r>
              <a:rPr lang="sv-SE" sz="1200" u="sng" kern="100" dirty="0">
                <a:solidFill>
                  <a:schemeClr val="bg1"/>
                </a:solidFill>
                <a:effectLst/>
                <a:latin typeface="Aptos" panose="02110004020202020204"/>
                <a:ea typeface="Aptos" panose="02110004020202020204"/>
                <a:cs typeface="Times New Roman" panose="02020603050405020304" pitchFamily="18" charset="0"/>
                <a:hlinkClick r:id="rId4">
                  <a:extLst>
                    <a:ext uri="{A12FA001-AC4F-418D-AE19-62706E023703}">
                      <ahyp:hlinkClr xmlns:ahyp="http://schemas.microsoft.com/office/drawing/2018/hyperlinkcolor" val="tx"/>
                    </a:ext>
                  </a:extLst>
                </a:hlinkClick>
              </a:rPr>
              <a:t>www.polisen.se/anmala</a:t>
            </a:r>
            <a:r>
              <a:rPr lang="sv-SE" sz="1200" kern="100" dirty="0">
                <a:solidFill>
                  <a:schemeClr val="bg1"/>
                </a:solidFill>
                <a:effectLst/>
                <a:latin typeface="Aptos" panose="02110004020202020204"/>
                <a:ea typeface="Aptos" panose="02110004020202020204"/>
                <a:cs typeface="Times New Roman" panose="02020603050405020304" pitchFamily="18" charset="0"/>
              </a:rPr>
              <a:t>  eller ring till 114 14. </a:t>
            </a:r>
            <a:r>
              <a:rPr lang="sv-SE" sz="1200" b="1" kern="100" dirty="0">
                <a:solidFill>
                  <a:schemeClr val="bg1"/>
                </a:solidFill>
                <a:effectLst/>
                <a:latin typeface="Aptos" panose="02110004020202020204"/>
                <a:ea typeface="Aptos" panose="02110004020202020204"/>
                <a:cs typeface="Times New Roman" panose="02020603050405020304" pitchFamily="18" charset="0"/>
              </a:rPr>
              <a:t>Ring 112 om brottet pågår just nu </a:t>
            </a:r>
            <a:endParaRPr lang="sv-SE" sz="1200" kern="100" dirty="0">
              <a:solidFill>
                <a:schemeClr val="bg1"/>
              </a:solidFill>
              <a:effectLst/>
              <a:latin typeface="Aptos" panose="02110004020202020204"/>
              <a:ea typeface="Aptos" panose="02110004020202020204"/>
              <a:cs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35552F-6E24-4A04-90BB-6BC305DB36AE}"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9196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35552F-6E24-4A04-90BB-6BC305DB36AE}"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52065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35552F-6E24-4A04-90BB-6BC305DB36AE}"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98341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9484E3-0EC3-7C29-6D59-C6061B08C0F4}"/>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2884C53B-75DE-2127-C83C-10415262C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E7443125-FD10-5639-2930-1D23982FF9DA}"/>
              </a:ext>
            </a:extLst>
          </p:cNvPr>
          <p:cNvSpPr>
            <a:spLocks noGrp="1"/>
          </p:cNvSpPr>
          <p:nvPr>
            <p:ph type="dt" sz="half" idx="10"/>
          </p:nvPr>
        </p:nvSpPr>
        <p:spPr/>
        <p:txBody>
          <a:bodyPr/>
          <a:lstStyle/>
          <a:p>
            <a:fld id="{803E3582-84E4-45F1-B7BF-757B4192A321}" type="datetimeFigureOut">
              <a:rPr lang="sv-SE" smtClean="0"/>
              <a:t>2026-06-10</a:t>
            </a:fld>
            <a:endParaRPr lang="sv-SE"/>
          </a:p>
        </p:txBody>
      </p:sp>
      <p:sp>
        <p:nvSpPr>
          <p:cNvPr id="5" name="Platshållare för sidfot 4">
            <a:extLst>
              <a:ext uri="{FF2B5EF4-FFF2-40B4-BE49-F238E27FC236}">
                <a16:creationId xmlns:a16="http://schemas.microsoft.com/office/drawing/2014/main" id="{FF266C16-3462-CAAF-0DB4-443CA3532D9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26DB9E4-FE72-5714-964A-94690740EAC6}"/>
              </a:ext>
            </a:extLst>
          </p:cNvPr>
          <p:cNvSpPr>
            <a:spLocks noGrp="1"/>
          </p:cNvSpPr>
          <p:nvPr>
            <p:ph type="sldNum" sz="quarter" idx="12"/>
          </p:nvPr>
        </p:nvSpPr>
        <p:spPr/>
        <p:txBody>
          <a:bodyPr/>
          <a:lstStyle/>
          <a:p>
            <a:fld id="{8B5E5356-2226-4760-9BE9-D6C146ABBBE8}" type="slidenum">
              <a:rPr lang="sv-SE" smtClean="0"/>
              <a:t>‹#›</a:t>
            </a:fld>
            <a:endParaRPr lang="sv-SE"/>
          </a:p>
        </p:txBody>
      </p:sp>
    </p:spTree>
    <p:extLst>
      <p:ext uri="{BB962C8B-B14F-4D97-AF65-F5344CB8AC3E}">
        <p14:creationId xmlns:p14="http://schemas.microsoft.com/office/powerpoint/2010/main" val="3518142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597A8B-939E-ADF0-DE42-841F0F66B59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06A25AB-C06A-EAEB-18C2-31D0A74AFA8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51BEE43-5F95-C397-F083-2C4AF1010877}"/>
              </a:ext>
            </a:extLst>
          </p:cNvPr>
          <p:cNvSpPr>
            <a:spLocks noGrp="1"/>
          </p:cNvSpPr>
          <p:nvPr>
            <p:ph type="dt" sz="half" idx="10"/>
          </p:nvPr>
        </p:nvSpPr>
        <p:spPr/>
        <p:txBody>
          <a:bodyPr/>
          <a:lstStyle/>
          <a:p>
            <a:fld id="{803E3582-84E4-45F1-B7BF-757B4192A321}" type="datetimeFigureOut">
              <a:rPr lang="sv-SE" smtClean="0"/>
              <a:t>2026-06-10</a:t>
            </a:fld>
            <a:endParaRPr lang="sv-SE"/>
          </a:p>
        </p:txBody>
      </p:sp>
      <p:sp>
        <p:nvSpPr>
          <p:cNvPr id="5" name="Platshållare för sidfot 4">
            <a:extLst>
              <a:ext uri="{FF2B5EF4-FFF2-40B4-BE49-F238E27FC236}">
                <a16:creationId xmlns:a16="http://schemas.microsoft.com/office/drawing/2014/main" id="{58277ED7-A245-C061-FDCC-DEC04162241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4502FB9-53B6-7044-90B3-2C0A9D60FD73}"/>
              </a:ext>
            </a:extLst>
          </p:cNvPr>
          <p:cNvSpPr>
            <a:spLocks noGrp="1"/>
          </p:cNvSpPr>
          <p:nvPr>
            <p:ph type="sldNum" sz="quarter" idx="12"/>
          </p:nvPr>
        </p:nvSpPr>
        <p:spPr/>
        <p:txBody>
          <a:bodyPr/>
          <a:lstStyle/>
          <a:p>
            <a:fld id="{8B5E5356-2226-4760-9BE9-D6C146ABBBE8}" type="slidenum">
              <a:rPr lang="sv-SE" smtClean="0"/>
              <a:t>‹#›</a:t>
            </a:fld>
            <a:endParaRPr lang="sv-SE"/>
          </a:p>
        </p:txBody>
      </p:sp>
    </p:spTree>
    <p:extLst>
      <p:ext uri="{BB962C8B-B14F-4D97-AF65-F5344CB8AC3E}">
        <p14:creationId xmlns:p14="http://schemas.microsoft.com/office/powerpoint/2010/main" val="1326576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B4B35DA-55A0-8760-2ED8-0C026C048B6D}"/>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713BBDC3-1847-2CE7-1095-79054238AF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5362B531-6D65-BB1A-923A-B6D6CAAB7422}"/>
              </a:ext>
            </a:extLst>
          </p:cNvPr>
          <p:cNvSpPr>
            <a:spLocks noGrp="1"/>
          </p:cNvSpPr>
          <p:nvPr>
            <p:ph type="dt" sz="half" idx="10"/>
          </p:nvPr>
        </p:nvSpPr>
        <p:spPr/>
        <p:txBody>
          <a:bodyPr/>
          <a:lstStyle/>
          <a:p>
            <a:fld id="{803E3582-84E4-45F1-B7BF-757B4192A321}" type="datetimeFigureOut">
              <a:rPr lang="sv-SE" smtClean="0"/>
              <a:t>2026-06-10</a:t>
            </a:fld>
            <a:endParaRPr lang="sv-SE"/>
          </a:p>
        </p:txBody>
      </p:sp>
      <p:sp>
        <p:nvSpPr>
          <p:cNvPr id="5" name="Platshållare för sidfot 4">
            <a:extLst>
              <a:ext uri="{FF2B5EF4-FFF2-40B4-BE49-F238E27FC236}">
                <a16:creationId xmlns:a16="http://schemas.microsoft.com/office/drawing/2014/main" id="{10F532D4-774E-6E00-F844-14CF972ED67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877BC3E-CB2E-C0D0-F03A-A618C919AB69}"/>
              </a:ext>
            </a:extLst>
          </p:cNvPr>
          <p:cNvSpPr>
            <a:spLocks noGrp="1"/>
          </p:cNvSpPr>
          <p:nvPr>
            <p:ph type="sldNum" sz="quarter" idx="12"/>
          </p:nvPr>
        </p:nvSpPr>
        <p:spPr/>
        <p:txBody>
          <a:bodyPr/>
          <a:lstStyle/>
          <a:p>
            <a:fld id="{8B5E5356-2226-4760-9BE9-D6C146ABBBE8}" type="slidenum">
              <a:rPr lang="sv-SE" smtClean="0"/>
              <a:t>‹#›</a:t>
            </a:fld>
            <a:endParaRPr lang="sv-SE"/>
          </a:p>
        </p:txBody>
      </p:sp>
    </p:spTree>
    <p:extLst>
      <p:ext uri="{BB962C8B-B14F-4D97-AF65-F5344CB8AC3E}">
        <p14:creationId xmlns:p14="http://schemas.microsoft.com/office/powerpoint/2010/main" val="2502672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56DBD27-20FD-2CF6-3241-290D675A09F8}"/>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A4C992F-1F44-C9FD-B631-5D5FC03D3F64}"/>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1EC3E095-4977-D59F-605E-46A120A4F3B4}"/>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FAB873A4-5631-3B7C-B441-96EF3D8F9745}"/>
              </a:ext>
            </a:extLst>
          </p:cNvPr>
          <p:cNvSpPr>
            <a:spLocks noGrp="1"/>
          </p:cNvSpPr>
          <p:nvPr>
            <p:ph type="dt" sz="half" idx="10"/>
          </p:nvPr>
        </p:nvSpPr>
        <p:spPr/>
        <p:txBody>
          <a:bodyPr/>
          <a:lstStyle/>
          <a:p>
            <a:fld id="{803E3582-84E4-45F1-B7BF-757B4192A321}" type="datetimeFigureOut">
              <a:rPr lang="sv-SE" smtClean="0"/>
              <a:t>2026-06-10</a:t>
            </a:fld>
            <a:endParaRPr lang="sv-SE"/>
          </a:p>
        </p:txBody>
      </p:sp>
      <p:sp>
        <p:nvSpPr>
          <p:cNvPr id="6" name="Platshållare för sidfot 5">
            <a:extLst>
              <a:ext uri="{FF2B5EF4-FFF2-40B4-BE49-F238E27FC236}">
                <a16:creationId xmlns:a16="http://schemas.microsoft.com/office/drawing/2014/main" id="{DE6CD7C0-5895-62E1-E041-BB9D70BC59D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6966341-FA3A-B4AE-3E7D-08159115F389}"/>
              </a:ext>
            </a:extLst>
          </p:cNvPr>
          <p:cNvSpPr>
            <a:spLocks noGrp="1"/>
          </p:cNvSpPr>
          <p:nvPr>
            <p:ph type="sldNum" sz="quarter" idx="12"/>
          </p:nvPr>
        </p:nvSpPr>
        <p:spPr/>
        <p:txBody>
          <a:bodyPr/>
          <a:lstStyle/>
          <a:p>
            <a:fld id="{8B5E5356-2226-4760-9BE9-D6C146ABBBE8}" type="slidenum">
              <a:rPr lang="sv-SE" smtClean="0"/>
              <a:t>‹#›</a:t>
            </a:fld>
            <a:endParaRPr lang="sv-SE"/>
          </a:p>
        </p:txBody>
      </p:sp>
    </p:spTree>
    <p:extLst>
      <p:ext uri="{BB962C8B-B14F-4D97-AF65-F5344CB8AC3E}">
        <p14:creationId xmlns:p14="http://schemas.microsoft.com/office/powerpoint/2010/main" val="2360675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44DAE6D-4465-E1B6-6384-D7FEA7F25599}"/>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26EC3B6-76C2-C555-A17C-AEDC0876CA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92FF2C41-CDF1-09E6-63D0-AF2842528FCE}"/>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2DF320A-E368-DE96-1839-E20FE5A56E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B7852234-9933-F934-628A-AD09F55FDBF1}"/>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A1D8731A-7205-FE75-1563-3F8AC28300E8}"/>
              </a:ext>
            </a:extLst>
          </p:cNvPr>
          <p:cNvSpPr>
            <a:spLocks noGrp="1"/>
          </p:cNvSpPr>
          <p:nvPr>
            <p:ph type="dt" sz="half" idx="10"/>
          </p:nvPr>
        </p:nvSpPr>
        <p:spPr/>
        <p:txBody>
          <a:bodyPr/>
          <a:lstStyle/>
          <a:p>
            <a:fld id="{803E3582-84E4-45F1-B7BF-757B4192A321}" type="datetimeFigureOut">
              <a:rPr lang="sv-SE" smtClean="0"/>
              <a:t>2026-06-10</a:t>
            </a:fld>
            <a:endParaRPr lang="sv-SE"/>
          </a:p>
        </p:txBody>
      </p:sp>
      <p:sp>
        <p:nvSpPr>
          <p:cNvPr id="8" name="Platshållare för sidfot 7">
            <a:extLst>
              <a:ext uri="{FF2B5EF4-FFF2-40B4-BE49-F238E27FC236}">
                <a16:creationId xmlns:a16="http://schemas.microsoft.com/office/drawing/2014/main" id="{9F0A379B-B05F-8F26-FBC2-DF33B3D20A9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5319AB1E-085D-BCA6-E75B-35CA87EB642D}"/>
              </a:ext>
            </a:extLst>
          </p:cNvPr>
          <p:cNvSpPr>
            <a:spLocks noGrp="1"/>
          </p:cNvSpPr>
          <p:nvPr>
            <p:ph type="sldNum" sz="quarter" idx="12"/>
          </p:nvPr>
        </p:nvSpPr>
        <p:spPr/>
        <p:txBody>
          <a:bodyPr/>
          <a:lstStyle/>
          <a:p>
            <a:fld id="{8B5E5356-2226-4760-9BE9-D6C146ABBBE8}" type="slidenum">
              <a:rPr lang="sv-SE" smtClean="0"/>
              <a:t>‹#›</a:t>
            </a:fld>
            <a:endParaRPr lang="sv-SE"/>
          </a:p>
        </p:txBody>
      </p:sp>
    </p:spTree>
    <p:extLst>
      <p:ext uri="{BB962C8B-B14F-4D97-AF65-F5344CB8AC3E}">
        <p14:creationId xmlns:p14="http://schemas.microsoft.com/office/powerpoint/2010/main" val="3153760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264D55-FDA3-73C3-0F0E-F0DB357B8BFA}"/>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7F660F19-9449-8821-BB06-5127486FE476}"/>
              </a:ext>
            </a:extLst>
          </p:cNvPr>
          <p:cNvSpPr>
            <a:spLocks noGrp="1"/>
          </p:cNvSpPr>
          <p:nvPr>
            <p:ph type="dt" sz="half" idx="10"/>
          </p:nvPr>
        </p:nvSpPr>
        <p:spPr/>
        <p:txBody>
          <a:bodyPr/>
          <a:lstStyle/>
          <a:p>
            <a:fld id="{803E3582-84E4-45F1-B7BF-757B4192A321}" type="datetimeFigureOut">
              <a:rPr lang="sv-SE" smtClean="0"/>
              <a:t>2026-06-10</a:t>
            </a:fld>
            <a:endParaRPr lang="sv-SE"/>
          </a:p>
        </p:txBody>
      </p:sp>
      <p:sp>
        <p:nvSpPr>
          <p:cNvPr id="4" name="Platshållare för sidfot 3">
            <a:extLst>
              <a:ext uri="{FF2B5EF4-FFF2-40B4-BE49-F238E27FC236}">
                <a16:creationId xmlns:a16="http://schemas.microsoft.com/office/drawing/2014/main" id="{E36B3A2B-D97B-3154-CBAF-A14782F2B033}"/>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A4BDCB66-F0D6-6535-53FE-DA73076D4ACF}"/>
              </a:ext>
            </a:extLst>
          </p:cNvPr>
          <p:cNvSpPr>
            <a:spLocks noGrp="1"/>
          </p:cNvSpPr>
          <p:nvPr>
            <p:ph type="sldNum" sz="quarter" idx="12"/>
          </p:nvPr>
        </p:nvSpPr>
        <p:spPr/>
        <p:txBody>
          <a:bodyPr/>
          <a:lstStyle/>
          <a:p>
            <a:fld id="{8B5E5356-2226-4760-9BE9-D6C146ABBBE8}" type="slidenum">
              <a:rPr lang="sv-SE" smtClean="0"/>
              <a:t>‹#›</a:t>
            </a:fld>
            <a:endParaRPr lang="sv-SE"/>
          </a:p>
        </p:txBody>
      </p:sp>
    </p:spTree>
    <p:extLst>
      <p:ext uri="{BB962C8B-B14F-4D97-AF65-F5344CB8AC3E}">
        <p14:creationId xmlns:p14="http://schemas.microsoft.com/office/powerpoint/2010/main" val="163461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7F9707A-09D7-1A8D-D425-C0FC1EE22686}"/>
              </a:ext>
            </a:extLst>
          </p:cNvPr>
          <p:cNvSpPr>
            <a:spLocks noGrp="1"/>
          </p:cNvSpPr>
          <p:nvPr>
            <p:ph type="dt" sz="half" idx="10"/>
          </p:nvPr>
        </p:nvSpPr>
        <p:spPr/>
        <p:txBody>
          <a:bodyPr/>
          <a:lstStyle/>
          <a:p>
            <a:fld id="{803E3582-84E4-45F1-B7BF-757B4192A321}" type="datetimeFigureOut">
              <a:rPr lang="sv-SE" smtClean="0"/>
              <a:t>2026-06-10</a:t>
            </a:fld>
            <a:endParaRPr lang="sv-SE"/>
          </a:p>
        </p:txBody>
      </p:sp>
      <p:sp>
        <p:nvSpPr>
          <p:cNvPr id="3" name="Platshållare för sidfot 2">
            <a:extLst>
              <a:ext uri="{FF2B5EF4-FFF2-40B4-BE49-F238E27FC236}">
                <a16:creationId xmlns:a16="http://schemas.microsoft.com/office/drawing/2014/main" id="{81FA8796-B406-AAD1-29C8-510C759D765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3AA3DD1-34E2-B085-C09E-1E544AB72FB8}"/>
              </a:ext>
            </a:extLst>
          </p:cNvPr>
          <p:cNvSpPr>
            <a:spLocks noGrp="1"/>
          </p:cNvSpPr>
          <p:nvPr>
            <p:ph type="sldNum" sz="quarter" idx="12"/>
          </p:nvPr>
        </p:nvSpPr>
        <p:spPr/>
        <p:txBody>
          <a:bodyPr/>
          <a:lstStyle/>
          <a:p>
            <a:fld id="{8B5E5356-2226-4760-9BE9-D6C146ABBBE8}" type="slidenum">
              <a:rPr lang="sv-SE" smtClean="0"/>
              <a:t>‹#›</a:t>
            </a:fld>
            <a:endParaRPr lang="sv-SE"/>
          </a:p>
        </p:txBody>
      </p:sp>
    </p:spTree>
    <p:extLst>
      <p:ext uri="{BB962C8B-B14F-4D97-AF65-F5344CB8AC3E}">
        <p14:creationId xmlns:p14="http://schemas.microsoft.com/office/powerpoint/2010/main" val="3988155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C13965-E5B2-14C0-01CB-9F2D3294B00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8001B8D-AA32-0B20-B78B-D1A452A48E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7378AA97-3CFC-73A9-7B26-5A5F604B5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43AAD66-4D33-2165-83B5-A3F1CD582E54}"/>
              </a:ext>
            </a:extLst>
          </p:cNvPr>
          <p:cNvSpPr>
            <a:spLocks noGrp="1"/>
          </p:cNvSpPr>
          <p:nvPr>
            <p:ph type="dt" sz="half" idx="10"/>
          </p:nvPr>
        </p:nvSpPr>
        <p:spPr/>
        <p:txBody>
          <a:bodyPr/>
          <a:lstStyle/>
          <a:p>
            <a:fld id="{803E3582-84E4-45F1-B7BF-757B4192A321}" type="datetimeFigureOut">
              <a:rPr lang="sv-SE" smtClean="0"/>
              <a:t>2026-06-10</a:t>
            </a:fld>
            <a:endParaRPr lang="sv-SE"/>
          </a:p>
        </p:txBody>
      </p:sp>
      <p:sp>
        <p:nvSpPr>
          <p:cNvPr id="6" name="Platshållare för sidfot 5">
            <a:extLst>
              <a:ext uri="{FF2B5EF4-FFF2-40B4-BE49-F238E27FC236}">
                <a16:creationId xmlns:a16="http://schemas.microsoft.com/office/drawing/2014/main" id="{C96833C7-5B1F-4829-FC4B-E24073B6E91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AA87FEB-A1E2-1B5F-B637-47B4874B62E6}"/>
              </a:ext>
            </a:extLst>
          </p:cNvPr>
          <p:cNvSpPr>
            <a:spLocks noGrp="1"/>
          </p:cNvSpPr>
          <p:nvPr>
            <p:ph type="sldNum" sz="quarter" idx="12"/>
          </p:nvPr>
        </p:nvSpPr>
        <p:spPr/>
        <p:txBody>
          <a:bodyPr/>
          <a:lstStyle/>
          <a:p>
            <a:fld id="{8B5E5356-2226-4760-9BE9-D6C146ABBBE8}" type="slidenum">
              <a:rPr lang="sv-SE" smtClean="0"/>
              <a:t>‹#›</a:t>
            </a:fld>
            <a:endParaRPr lang="sv-SE"/>
          </a:p>
        </p:txBody>
      </p:sp>
    </p:spTree>
    <p:extLst>
      <p:ext uri="{BB962C8B-B14F-4D97-AF65-F5344CB8AC3E}">
        <p14:creationId xmlns:p14="http://schemas.microsoft.com/office/powerpoint/2010/main" val="1275247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19AD03-A577-C735-2576-2A647F5A470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F230578-F011-504E-4C95-8457BAC70F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C29BC087-280F-2966-A71E-E1912ACC2D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8F9394B-D100-BDD0-C6F1-7FA24E1DD523}"/>
              </a:ext>
            </a:extLst>
          </p:cNvPr>
          <p:cNvSpPr>
            <a:spLocks noGrp="1"/>
          </p:cNvSpPr>
          <p:nvPr>
            <p:ph type="dt" sz="half" idx="10"/>
          </p:nvPr>
        </p:nvSpPr>
        <p:spPr/>
        <p:txBody>
          <a:bodyPr/>
          <a:lstStyle/>
          <a:p>
            <a:fld id="{803E3582-84E4-45F1-B7BF-757B4192A321}" type="datetimeFigureOut">
              <a:rPr lang="sv-SE" smtClean="0"/>
              <a:t>2026-06-10</a:t>
            </a:fld>
            <a:endParaRPr lang="sv-SE"/>
          </a:p>
        </p:txBody>
      </p:sp>
      <p:sp>
        <p:nvSpPr>
          <p:cNvPr id="6" name="Platshållare för sidfot 5">
            <a:extLst>
              <a:ext uri="{FF2B5EF4-FFF2-40B4-BE49-F238E27FC236}">
                <a16:creationId xmlns:a16="http://schemas.microsoft.com/office/drawing/2014/main" id="{FDAF5D90-F1E9-3244-FA18-92ACF99E4F9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B0421EB-FAEC-8399-79FF-3E8F78B9F3A0}"/>
              </a:ext>
            </a:extLst>
          </p:cNvPr>
          <p:cNvSpPr>
            <a:spLocks noGrp="1"/>
          </p:cNvSpPr>
          <p:nvPr>
            <p:ph type="sldNum" sz="quarter" idx="12"/>
          </p:nvPr>
        </p:nvSpPr>
        <p:spPr/>
        <p:txBody>
          <a:bodyPr/>
          <a:lstStyle/>
          <a:p>
            <a:fld id="{8B5E5356-2226-4760-9BE9-D6C146ABBBE8}" type="slidenum">
              <a:rPr lang="sv-SE" smtClean="0"/>
              <a:t>‹#›</a:t>
            </a:fld>
            <a:endParaRPr lang="sv-SE"/>
          </a:p>
        </p:txBody>
      </p:sp>
    </p:spTree>
    <p:extLst>
      <p:ext uri="{BB962C8B-B14F-4D97-AF65-F5344CB8AC3E}">
        <p14:creationId xmlns:p14="http://schemas.microsoft.com/office/powerpoint/2010/main" val="2661112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6A51B10-EA5B-3CB8-AA4A-7143B334971A}"/>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EF0CC24-33D8-25D9-023E-70C1509B79E2}"/>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8ED256F-BBDF-4112-0868-07957F2060FA}"/>
              </a:ext>
            </a:extLst>
          </p:cNvPr>
          <p:cNvSpPr>
            <a:spLocks noGrp="1"/>
          </p:cNvSpPr>
          <p:nvPr>
            <p:ph type="dt" sz="half" idx="10"/>
          </p:nvPr>
        </p:nvSpPr>
        <p:spPr/>
        <p:txBody>
          <a:bodyPr/>
          <a:lstStyle/>
          <a:p>
            <a:fld id="{803E3582-84E4-45F1-B7BF-757B4192A321}" type="datetimeFigureOut">
              <a:rPr lang="sv-SE" smtClean="0"/>
              <a:t>2026-06-10</a:t>
            </a:fld>
            <a:endParaRPr lang="sv-SE"/>
          </a:p>
        </p:txBody>
      </p:sp>
      <p:sp>
        <p:nvSpPr>
          <p:cNvPr id="5" name="Platshållare för sidfot 4">
            <a:extLst>
              <a:ext uri="{FF2B5EF4-FFF2-40B4-BE49-F238E27FC236}">
                <a16:creationId xmlns:a16="http://schemas.microsoft.com/office/drawing/2014/main" id="{400D7DB0-3FE9-B9D3-02B6-721EE092644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618198A-33D8-668B-5BB4-849C133BFAE1}"/>
              </a:ext>
            </a:extLst>
          </p:cNvPr>
          <p:cNvSpPr>
            <a:spLocks noGrp="1"/>
          </p:cNvSpPr>
          <p:nvPr>
            <p:ph type="sldNum" sz="quarter" idx="12"/>
          </p:nvPr>
        </p:nvSpPr>
        <p:spPr/>
        <p:txBody>
          <a:bodyPr/>
          <a:lstStyle/>
          <a:p>
            <a:fld id="{8B5E5356-2226-4760-9BE9-D6C146ABBBE8}" type="slidenum">
              <a:rPr lang="sv-SE" smtClean="0"/>
              <a:t>‹#›</a:t>
            </a:fld>
            <a:endParaRPr lang="sv-SE"/>
          </a:p>
        </p:txBody>
      </p:sp>
    </p:spTree>
    <p:extLst>
      <p:ext uri="{BB962C8B-B14F-4D97-AF65-F5344CB8AC3E}">
        <p14:creationId xmlns:p14="http://schemas.microsoft.com/office/powerpoint/2010/main" val="2960654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356E730B-CFC8-907E-39BB-41608C00A44D}"/>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04B839D9-56BB-71BC-A035-1760C13EA3F5}"/>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21E0D50-5027-E061-ED16-EC9F7A3EE1D7}"/>
              </a:ext>
            </a:extLst>
          </p:cNvPr>
          <p:cNvSpPr>
            <a:spLocks noGrp="1"/>
          </p:cNvSpPr>
          <p:nvPr>
            <p:ph type="dt" sz="half" idx="10"/>
          </p:nvPr>
        </p:nvSpPr>
        <p:spPr/>
        <p:txBody>
          <a:bodyPr/>
          <a:lstStyle/>
          <a:p>
            <a:fld id="{803E3582-84E4-45F1-B7BF-757B4192A321}" type="datetimeFigureOut">
              <a:rPr lang="sv-SE" smtClean="0"/>
              <a:t>2026-06-10</a:t>
            </a:fld>
            <a:endParaRPr lang="sv-SE"/>
          </a:p>
        </p:txBody>
      </p:sp>
      <p:sp>
        <p:nvSpPr>
          <p:cNvPr id="5" name="Platshållare för sidfot 4">
            <a:extLst>
              <a:ext uri="{FF2B5EF4-FFF2-40B4-BE49-F238E27FC236}">
                <a16:creationId xmlns:a16="http://schemas.microsoft.com/office/drawing/2014/main" id="{A55D708E-F7D7-96E7-1A5A-7972980671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152C922-43A4-2C43-AFC6-79CA068764AA}"/>
              </a:ext>
            </a:extLst>
          </p:cNvPr>
          <p:cNvSpPr>
            <a:spLocks noGrp="1"/>
          </p:cNvSpPr>
          <p:nvPr>
            <p:ph type="sldNum" sz="quarter" idx="12"/>
          </p:nvPr>
        </p:nvSpPr>
        <p:spPr/>
        <p:txBody>
          <a:bodyPr/>
          <a:lstStyle/>
          <a:p>
            <a:fld id="{8B5E5356-2226-4760-9BE9-D6C146ABBBE8}" type="slidenum">
              <a:rPr lang="sv-SE" smtClean="0"/>
              <a:t>‹#›</a:t>
            </a:fld>
            <a:endParaRPr lang="sv-SE"/>
          </a:p>
        </p:txBody>
      </p:sp>
    </p:spTree>
    <p:extLst>
      <p:ext uri="{BB962C8B-B14F-4D97-AF65-F5344CB8AC3E}">
        <p14:creationId xmlns:p14="http://schemas.microsoft.com/office/powerpoint/2010/main" val="218596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50417B4-EB97-1A77-F30D-7AF4B69F15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D89C9676-239D-3FBA-FC8B-1045172000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9CED74A-8B9F-FED2-189B-9BFD1D8530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3E3582-84E4-45F1-B7BF-757B4192A321}" type="datetimeFigureOut">
              <a:rPr lang="sv-SE" smtClean="0"/>
              <a:t>2026-06-10</a:t>
            </a:fld>
            <a:endParaRPr lang="sv-SE"/>
          </a:p>
        </p:txBody>
      </p:sp>
      <p:sp>
        <p:nvSpPr>
          <p:cNvPr id="5" name="Platshållare för sidfot 4">
            <a:extLst>
              <a:ext uri="{FF2B5EF4-FFF2-40B4-BE49-F238E27FC236}">
                <a16:creationId xmlns:a16="http://schemas.microsoft.com/office/drawing/2014/main" id="{94C6FB0C-6BF7-AC53-6F60-0429066F11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14B2E04B-5A83-86F3-E080-E907807A27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B5E5356-2226-4760-9BE9-D6C146ABBBE8}" type="slidenum">
              <a:rPr lang="sv-SE" smtClean="0"/>
              <a:t>‹#›</a:t>
            </a:fld>
            <a:endParaRPr lang="sv-SE"/>
          </a:p>
        </p:txBody>
      </p:sp>
    </p:spTree>
    <p:extLst>
      <p:ext uri="{BB962C8B-B14F-4D97-AF65-F5344CB8AC3E}">
        <p14:creationId xmlns:p14="http://schemas.microsoft.com/office/powerpoint/2010/main" val="8779924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1177.se/Vastra-Gotaland/liv--halsa/tobak-och-alkohol/tobak/rokning-och-snusning/#section-114380"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hyperlink" Target="https://www.fullkoll.nu/" TargetMode="External"/><Relationship Id="rId4" Type="http://schemas.openxmlformats.org/officeDocument/2006/relationships/hyperlink" Target="https://www.1177.se/Vastra-Gotaland/lankbiblioteket/nationella-lankar/s/sluta-roka-linjen/"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polisen.se/tips"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http://www.polisen.se/anmala"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6000"/>
            <a:lum/>
          </a:blip>
          <a:srcRect/>
          <a:stretch>
            <a:fillRect t="-30000" b="-30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97F5EAC-AFA0-0B6C-E70E-C061AC873C0B}"/>
              </a:ext>
            </a:extLst>
          </p:cNvPr>
          <p:cNvSpPr txBox="1"/>
          <p:nvPr/>
        </p:nvSpPr>
        <p:spPr>
          <a:xfrm>
            <a:off x="48976" y="1212665"/>
            <a:ext cx="11823405" cy="5563703"/>
          </a:xfrm>
          <a:prstGeom prst="rect">
            <a:avLst/>
          </a:prstGeom>
          <a:noFill/>
        </p:spPr>
        <p:txBody>
          <a:bodyPr wrap="square">
            <a:spAutoFit/>
          </a:bodyPr>
          <a:lstStyle/>
          <a:p>
            <a:pPr>
              <a:lnSpc>
                <a:spcPct val="107000"/>
              </a:lnSpc>
              <a:spcBef>
                <a:spcPts val="1800"/>
              </a:spcBef>
              <a:spcAft>
                <a:spcPts val="400"/>
              </a:spcAft>
            </a:pPr>
            <a:endParaRPr lang="sv-SE" sz="4400" b="1" kern="100" dirty="0">
              <a:solidFill>
                <a:schemeClr val="bg1">
                  <a:lumMod val="95000"/>
                </a:schemeClr>
              </a:solidFill>
              <a:effectLst/>
              <a:latin typeface="Aptos Display" panose="02110004020202020204"/>
              <a:ea typeface="Times New Roman" panose="02020603050405020304" pitchFamily="18" charset="0"/>
              <a:cs typeface="Times New Roman" panose="02020603050405020304" pitchFamily="18" charset="0"/>
            </a:endParaRPr>
          </a:p>
          <a:p>
            <a:pPr>
              <a:lnSpc>
                <a:spcPct val="107000"/>
              </a:lnSpc>
              <a:spcBef>
                <a:spcPts val="1800"/>
              </a:spcBef>
              <a:spcAft>
                <a:spcPts val="400"/>
              </a:spcAft>
            </a:pPr>
            <a:endParaRPr lang="sv-SE" sz="4400" b="1" kern="100" dirty="0">
              <a:solidFill>
                <a:schemeClr val="bg1">
                  <a:lumMod val="95000"/>
                </a:schemeClr>
              </a:solidFill>
              <a:latin typeface="Aptos Display" panose="02110004020202020204"/>
              <a:ea typeface="Times New Roman" panose="02020603050405020304" pitchFamily="18" charset="0"/>
              <a:cs typeface="Times New Roman" panose="02020603050405020304" pitchFamily="18" charset="0"/>
            </a:endParaRPr>
          </a:p>
          <a:p>
            <a:pPr>
              <a:lnSpc>
                <a:spcPct val="107000"/>
              </a:lnSpc>
              <a:spcBef>
                <a:spcPts val="1800"/>
              </a:spcBef>
              <a:spcAft>
                <a:spcPts val="400"/>
              </a:spcAft>
            </a:pPr>
            <a:endParaRPr lang="sv-SE" sz="4400" b="1" kern="100" dirty="0">
              <a:solidFill>
                <a:schemeClr val="bg1">
                  <a:lumMod val="95000"/>
                </a:schemeClr>
              </a:solidFill>
              <a:effectLst/>
              <a:latin typeface="Aptos Display" panose="02110004020202020204"/>
              <a:ea typeface="Times New Roman" panose="02020603050405020304" pitchFamily="18" charset="0"/>
              <a:cs typeface="Times New Roman" panose="02020603050405020304" pitchFamily="18" charset="0"/>
            </a:endParaRPr>
          </a:p>
          <a:p>
            <a:pPr>
              <a:lnSpc>
                <a:spcPct val="107000"/>
              </a:lnSpc>
              <a:spcBef>
                <a:spcPts val="1800"/>
              </a:spcBef>
              <a:spcAft>
                <a:spcPts val="400"/>
              </a:spcAft>
            </a:pPr>
            <a:endParaRPr lang="sv-SE" sz="4400" b="1" kern="100" dirty="0">
              <a:solidFill>
                <a:schemeClr val="bg1">
                  <a:lumMod val="95000"/>
                </a:schemeClr>
              </a:solidFill>
              <a:latin typeface="Aptos Display" panose="02110004020202020204"/>
              <a:ea typeface="Times New Roman" panose="02020603050405020304" pitchFamily="18" charset="0"/>
              <a:cs typeface="Times New Roman" panose="02020603050405020304" pitchFamily="18" charset="0"/>
            </a:endParaRPr>
          </a:p>
          <a:p>
            <a:pPr>
              <a:lnSpc>
                <a:spcPct val="107000"/>
              </a:lnSpc>
              <a:spcBef>
                <a:spcPts val="1800"/>
              </a:spcBef>
              <a:spcAft>
                <a:spcPts val="400"/>
              </a:spcAft>
            </a:pPr>
            <a:r>
              <a:rPr lang="sv-SE" sz="4400" b="1" kern="100" dirty="0">
                <a:solidFill>
                  <a:schemeClr val="bg1">
                    <a:lumMod val="95000"/>
                  </a:schemeClr>
                </a:solidFill>
                <a:effectLst/>
                <a:latin typeface="Aptos Display" panose="02110004020202020204"/>
                <a:ea typeface="Times New Roman" panose="02020603050405020304" pitchFamily="18" charset="0"/>
                <a:cs typeface="Times New Roman" panose="02020603050405020304" pitchFamily="18" charset="0"/>
              </a:rPr>
              <a:t>Vape – mer än bara ånga</a:t>
            </a:r>
          </a:p>
          <a:p>
            <a:pPr>
              <a:lnSpc>
                <a:spcPct val="107000"/>
              </a:lnSpc>
              <a:spcBef>
                <a:spcPts val="800"/>
              </a:spcBef>
              <a:spcAft>
                <a:spcPts val="400"/>
              </a:spcAft>
            </a:pPr>
            <a:r>
              <a:rPr lang="sv-SE" sz="3600" b="1" kern="100" dirty="0">
                <a:solidFill>
                  <a:schemeClr val="bg1">
                    <a:lumMod val="95000"/>
                  </a:schemeClr>
                </a:solidFill>
                <a:latin typeface="Aptos Display" panose="02110004020202020204"/>
                <a:ea typeface="Times New Roman" panose="02020603050405020304" pitchFamily="18" charset="0"/>
                <a:cs typeface="Times New Roman" panose="02020603050405020304" pitchFamily="18" charset="0"/>
              </a:rPr>
              <a:t>Viktig information till dig som vårdnadshavare</a:t>
            </a:r>
          </a:p>
        </p:txBody>
      </p:sp>
    </p:spTree>
    <p:extLst>
      <p:ext uri="{BB962C8B-B14F-4D97-AF65-F5344CB8AC3E}">
        <p14:creationId xmlns:p14="http://schemas.microsoft.com/office/powerpoint/2010/main" val="2192691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171717"/>
            </a:gs>
            <a:gs pos="23000">
              <a:schemeClr val="accent1">
                <a:lumMod val="75000"/>
              </a:schemeClr>
            </a:gs>
            <a:gs pos="69000">
              <a:srgbClr val="171717"/>
            </a:gs>
            <a:gs pos="97000">
              <a:schemeClr val="bg2">
                <a:lumMod val="2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1118BEB-8213-4456-C8D5-815AC399F2C0}"/>
              </a:ext>
            </a:extLst>
          </p:cNvPr>
          <p:cNvSpPr/>
          <p:nvPr/>
        </p:nvSpPr>
        <p:spPr>
          <a:xfrm>
            <a:off x="0" y="0"/>
            <a:ext cx="12192000" cy="6858000"/>
          </a:xfrm>
          <a:prstGeom prst="rect">
            <a:avLst/>
          </a:prstGeom>
          <a:solidFill>
            <a:srgbClr val="292929">
              <a:alpha val="64000"/>
            </a:srgb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ruta 1">
            <a:extLst>
              <a:ext uri="{FF2B5EF4-FFF2-40B4-BE49-F238E27FC236}">
                <a16:creationId xmlns:a16="http://schemas.microsoft.com/office/drawing/2014/main" id="{6A56F4EB-1AE5-8317-29E9-779E0C45A331}"/>
              </a:ext>
            </a:extLst>
          </p:cNvPr>
          <p:cNvSpPr txBox="1"/>
          <p:nvPr/>
        </p:nvSpPr>
        <p:spPr>
          <a:xfrm>
            <a:off x="492369" y="695207"/>
            <a:ext cx="5861539" cy="4865884"/>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3200" b="1" i="0" u="none" strike="noStrike" kern="100" cap="none" spc="0" normalizeH="0" baseline="0" noProof="0" dirty="0">
                <a:ln>
                  <a:noFill/>
                </a:ln>
                <a:solidFill>
                  <a:schemeClr val="bg1"/>
                </a:solidFill>
                <a:effectLst/>
                <a:uLnTx/>
                <a:uFillTx/>
                <a:latin typeface="+mj-lt"/>
                <a:ea typeface="Calibri" panose="020F0502020204030204" pitchFamily="34" charset="0"/>
                <a:cs typeface="Calibri" panose="020F0502020204030204" pitchFamily="34" charset="0"/>
              </a:rPr>
              <a:t>Vad är en vape? </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sv-SE" sz="3200" b="1" i="0" u="none" strike="noStrike" kern="100" cap="none" spc="0" normalizeH="0" baseline="0" noProof="0" dirty="0">
              <a:ln>
                <a:noFill/>
              </a:ln>
              <a:solidFill>
                <a:schemeClr val="bg1"/>
              </a:solidFill>
              <a:effectLst/>
              <a:uLnTx/>
              <a:uFillTx/>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sv-SE" sz="2800" b="0" i="0" u="none" strike="noStrike" kern="100" cap="none" spc="0" normalizeH="0" baseline="0" noProof="0" dirty="0">
                <a:ln>
                  <a:noFill/>
                </a:ln>
                <a:solidFill>
                  <a:schemeClr val="bg1"/>
                </a:solidFill>
                <a:effectLst/>
                <a:uLnTx/>
                <a:uFillTx/>
                <a:ea typeface="Calibri" panose="020F0502020204030204" pitchFamily="34" charset="0"/>
                <a:cs typeface="Calibri" panose="020F0502020204030204" pitchFamily="34" charset="0"/>
              </a:rPr>
              <a:t>Vapes kan se olika ut. </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sv-SE" sz="2800" b="0" i="0" u="none" strike="noStrike" kern="100" cap="none" spc="0" normalizeH="0" baseline="0" noProof="0" dirty="0">
                <a:ln>
                  <a:noFill/>
                </a:ln>
                <a:solidFill>
                  <a:schemeClr val="bg1"/>
                </a:solidFill>
                <a:effectLst/>
                <a:uLnTx/>
                <a:uFillTx/>
                <a:ea typeface="Calibri" panose="020F0502020204030204" pitchFamily="34" charset="0"/>
                <a:cs typeface="Calibri" panose="020F0502020204030204" pitchFamily="34" charset="0"/>
              </a:rPr>
              <a:t>En del slängs efter användning, andra kan laddas och användas igen. </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sv-SE" sz="2800" b="0" i="0" u="none" strike="noStrike" kern="100" cap="none" spc="0" normalizeH="0" baseline="0" noProof="0" dirty="0">
                <a:ln>
                  <a:noFill/>
                </a:ln>
                <a:solidFill>
                  <a:schemeClr val="bg1"/>
                </a:solidFill>
                <a:effectLst/>
                <a:uLnTx/>
                <a:uFillTx/>
                <a:ea typeface="Calibri" panose="020F0502020204030204" pitchFamily="34" charset="0"/>
                <a:cs typeface="Calibri" panose="020F0502020204030204" pitchFamily="34" charset="0"/>
              </a:rPr>
              <a:t>Vätskan i vapes kan innehålla ämnen som är skadliga. </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sv-SE" sz="2800" b="0" i="0" u="none" strike="noStrike" kern="100" cap="none" spc="0" normalizeH="0" baseline="0" noProof="0" dirty="0">
                <a:ln>
                  <a:noFill/>
                </a:ln>
                <a:solidFill>
                  <a:schemeClr val="bg1"/>
                </a:solidFill>
                <a:effectLst/>
                <a:uLnTx/>
                <a:uFillTx/>
                <a:ea typeface="Calibri" panose="020F0502020204030204" pitchFamily="34" charset="0"/>
                <a:cs typeface="Calibri" panose="020F0502020204030204" pitchFamily="34" charset="0"/>
              </a:rPr>
              <a:t>Ibland innehåller vapes narkotika eller andra droger. </a:t>
            </a:r>
          </a:p>
        </p:txBody>
      </p:sp>
      <p:pic>
        <p:nvPicPr>
          <p:cNvPr id="8" name="Bildobjekt 7">
            <a:extLst>
              <a:ext uri="{FF2B5EF4-FFF2-40B4-BE49-F238E27FC236}">
                <a16:creationId xmlns:a16="http://schemas.microsoft.com/office/drawing/2014/main" id="{F1F396F4-A37F-3BEF-7EE6-D4DD9A8AF506}"/>
              </a:ext>
            </a:extLst>
          </p:cNvPr>
          <p:cNvPicPr>
            <a:picLocks noChangeAspect="1"/>
          </p:cNvPicPr>
          <p:nvPr/>
        </p:nvPicPr>
        <p:blipFill>
          <a:blip r:embed="rId3">
            <a:extLst>
              <a:ext uri="{28A0092B-C50C-407E-A947-70E740481C1C}">
                <a14:useLocalDpi xmlns:a14="http://schemas.microsoft.com/office/drawing/2010/main" val="0"/>
              </a:ext>
            </a:extLst>
          </a:blip>
          <a:srcRect l="9145" r="6524" b="11196"/>
          <a:stretch/>
        </p:blipFill>
        <p:spPr>
          <a:xfrm>
            <a:off x="6460352" y="1589942"/>
            <a:ext cx="5239279" cy="3678115"/>
          </a:xfrm>
          <a:prstGeom prst="rect">
            <a:avLst/>
          </a:prstGeom>
        </p:spPr>
      </p:pic>
    </p:spTree>
    <p:extLst>
      <p:ext uri="{BB962C8B-B14F-4D97-AF65-F5344CB8AC3E}">
        <p14:creationId xmlns:p14="http://schemas.microsoft.com/office/powerpoint/2010/main" val="4212612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171717"/>
            </a:gs>
            <a:gs pos="23000">
              <a:schemeClr val="accent1">
                <a:lumMod val="75000"/>
              </a:schemeClr>
            </a:gs>
            <a:gs pos="69000">
              <a:srgbClr val="171717"/>
            </a:gs>
            <a:gs pos="97000">
              <a:schemeClr val="bg2">
                <a:lumMod val="2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1118BEB-8213-4456-C8D5-815AC399F2C0}"/>
              </a:ext>
            </a:extLst>
          </p:cNvPr>
          <p:cNvSpPr/>
          <p:nvPr/>
        </p:nvSpPr>
        <p:spPr>
          <a:xfrm>
            <a:off x="0" y="0"/>
            <a:ext cx="12192000" cy="6858000"/>
          </a:xfrm>
          <a:prstGeom prst="rect">
            <a:avLst/>
          </a:prstGeom>
          <a:solidFill>
            <a:srgbClr val="292929">
              <a:alpha val="64000"/>
            </a:srgb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ruta 1">
            <a:extLst>
              <a:ext uri="{FF2B5EF4-FFF2-40B4-BE49-F238E27FC236}">
                <a16:creationId xmlns:a16="http://schemas.microsoft.com/office/drawing/2014/main" id="{6A56F4EB-1AE5-8317-29E9-779E0C45A331}"/>
              </a:ext>
            </a:extLst>
          </p:cNvPr>
          <p:cNvSpPr txBox="1"/>
          <p:nvPr/>
        </p:nvSpPr>
        <p:spPr>
          <a:xfrm>
            <a:off x="468923" y="450300"/>
            <a:ext cx="7174523" cy="5957400"/>
          </a:xfrm>
          <a:prstGeom prst="rect">
            <a:avLst/>
          </a:prstGeom>
          <a:noFill/>
        </p:spPr>
        <p:txBody>
          <a:bodyPr wrap="square">
            <a:spAutoFit/>
          </a:bodyPr>
          <a:lstStyle/>
          <a:p>
            <a:pPr>
              <a:lnSpc>
                <a:spcPct val="107000"/>
              </a:lnSpc>
              <a:spcBef>
                <a:spcPts val="800"/>
              </a:spcBef>
              <a:spcAft>
                <a:spcPts val="400"/>
              </a:spcAft>
            </a:pPr>
            <a:r>
              <a:rPr lang="sv-SE" sz="3600" b="1" kern="100" dirty="0">
                <a:solidFill>
                  <a:schemeClr val="bg1">
                    <a:lumMod val="95000"/>
                  </a:schemeClr>
                </a:solidFill>
                <a:effectLst/>
                <a:latin typeface="Aptos" panose="02110004020202020204"/>
                <a:ea typeface="Times New Roman" panose="02020603050405020304" pitchFamily="18" charset="0"/>
                <a:cs typeface="Times New Roman" panose="02020603050405020304" pitchFamily="18" charset="0"/>
              </a:rPr>
              <a:t>Hälsorisker för unga</a:t>
            </a:r>
          </a:p>
          <a:p>
            <a:pPr>
              <a:lnSpc>
                <a:spcPct val="107000"/>
              </a:lnSpc>
              <a:spcBef>
                <a:spcPts val="800"/>
              </a:spcBef>
              <a:spcAft>
                <a:spcPts val="400"/>
              </a:spcAft>
            </a:pPr>
            <a:endParaRPr lang="sv-SE" sz="3600" b="1" kern="100" dirty="0">
              <a:solidFill>
                <a:schemeClr val="bg1">
                  <a:lumMod val="95000"/>
                </a:schemeClr>
              </a:solidFill>
              <a:effectLst/>
              <a:latin typeface="Aptos" panose="02110004020202020204"/>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sv-SE" sz="3200" kern="100" dirty="0">
                <a:solidFill>
                  <a:schemeClr val="bg1">
                    <a:lumMod val="95000"/>
                  </a:schemeClr>
                </a:solidFill>
                <a:effectLst/>
                <a:latin typeface="Aptos" panose="02110004020202020204"/>
                <a:ea typeface="Aptos" panose="02110004020202020204"/>
                <a:cs typeface="Times New Roman" panose="02020603050405020304" pitchFamily="18" charset="0"/>
              </a:rPr>
              <a:t>Hjärnan utvecklas upp till cirka 25 års ålder och är extra känslig.</a:t>
            </a:r>
          </a:p>
          <a:p>
            <a:pPr marL="342900" indent="-342900">
              <a:lnSpc>
                <a:spcPct val="107000"/>
              </a:lnSpc>
              <a:spcBef>
                <a:spcPts val="400"/>
              </a:spcBef>
              <a:spcAft>
                <a:spcPts val="200"/>
              </a:spcAft>
              <a:buFont typeface="Arial" panose="020B0604020202020204" pitchFamily="34" charset="0"/>
              <a:buChar char="•"/>
            </a:pPr>
            <a:r>
              <a:rPr lang="sv-SE" sz="3200" kern="100" dirty="0">
                <a:solidFill>
                  <a:schemeClr val="bg1">
                    <a:lumMod val="95000"/>
                  </a:schemeClr>
                </a:solidFill>
                <a:effectLst/>
                <a:latin typeface="Aptos" panose="02110004020202020204"/>
                <a:ea typeface="Times New Roman" panose="02020603050405020304" pitchFamily="18" charset="0"/>
                <a:cs typeface="Times New Roman" panose="02020603050405020304" pitchFamily="18" charset="0"/>
              </a:rPr>
              <a:t>Nikotin kan snabbt skapa beroende och ge andra problem</a:t>
            </a:r>
          </a:p>
          <a:p>
            <a:pPr lvl="0">
              <a:lnSpc>
                <a:spcPct val="107000"/>
              </a:lnSpc>
              <a:spcAft>
                <a:spcPts val="800"/>
              </a:spcAft>
              <a:buSzPts val="1000"/>
              <a:tabLst>
                <a:tab pos="457200" algn="l"/>
              </a:tabLst>
            </a:pPr>
            <a:endParaRPr lang="sv-SE" sz="3200" kern="100" dirty="0">
              <a:solidFill>
                <a:schemeClr val="bg1">
                  <a:lumMod val="95000"/>
                </a:schemeClr>
              </a:solidFill>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3200" i="1" kern="100" dirty="0">
                <a:solidFill>
                  <a:schemeClr val="bg1">
                    <a:lumMod val="95000"/>
                  </a:schemeClr>
                </a:solidFill>
                <a:effectLst/>
                <a:latin typeface="Aptos" panose="02110004020202020204"/>
                <a:ea typeface="Aptos" panose="02110004020202020204"/>
                <a:cs typeface="Times New Roman" panose="02020603050405020304" pitchFamily="18" charset="0"/>
              </a:rPr>
              <a:t>Även vapes utan nikotin kan vara skadliga. </a:t>
            </a:r>
            <a:br>
              <a:rPr lang="sv-SE" sz="3200" kern="100" dirty="0">
                <a:solidFill>
                  <a:schemeClr val="bg1">
                    <a:lumMod val="95000"/>
                  </a:schemeClr>
                </a:solidFill>
                <a:effectLst/>
                <a:latin typeface="Aptos" panose="02110004020202020204"/>
                <a:ea typeface="Aptos" panose="02110004020202020204"/>
                <a:cs typeface="Times New Roman" panose="02020603050405020304" pitchFamily="18" charset="0"/>
              </a:rPr>
            </a:br>
            <a:r>
              <a:rPr lang="sv-SE" sz="3200" kern="100" dirty="0">
                <a:solidFill>
                  <a:schemeClr val="bg1">
                    <a:lumMod val="95000"/>
                  </a:schemeClr>
                </a:solidFill>
                <a:effectLst/>
                <a:latin typeface="Aptos" panose="02110004020202020204"/>
                <a:ea typeface="Aptos" panose="02110004020202020204"/>
                <a:cs typeface="Times New Roman" panose="02020603050405020304" pitchFamily="18" charset="0"/>
              </a:rPr>
              <a:t>De kan irritera och skada lungorna, och skapa en vana som är svår att bryta</a:t>
            </a:r>
            <a:r>
              <a:rPr lang="sv-SE" sz="2800" kern="100" dirty="0">
                <a:solidFill>
                  <a:schemeClr val="bg1">
                    <a:lumMod val="95000"/>
                  </a:schemeClr>
                </a:solidFill>
                <a:effectLst/>
                <a:latin typeface="Aptos" panose="02110004020202020204"/>
                <a:ea typeface="Aptos" panose="02110004020202020204"/>
                <a:cs typeface="Times New Roman" panose="02020603050405020304" pitchFamily="18" charset="0"/>
              </a:rPr>
              <a:t>.</a:t>
            </a:r>
          </a:p>
        </p:txBody>
      </p:sp>
      <p:pic>
        <p:nvPicPr>
          <p:cNvPr id="3" name="Bildobjekt 2">
            <a:extLst>
              <a:ext uri="{FF2B5EF4-FFF2-40B4-BE49-F238E27FC236}">
                <a16:creationId xmlns:a16="http://schemas.microsoft.com/office/drawing/2014/main" id="{C6158152-F5F7-59C0-A25F-5ECA4E7035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3446" y="1781907"/>
            <a:ext cx="4221102" cy="3751385"/>
          </a:xfrm>
          <a:prstGeom prst="rect">
            <a:avLst/>
          </a:prstGeom>
        </p:spPr>
      </p:pic>
    </p:spTree>
    <p:extLst>
      <p:ext uri="{BB962C8B-B14F-4D97-AF65-F5344CB8AC3E}">
        <p14:creationId xmlns:p14="http://schemas.microsoft.com/office/powerpoint/2010/main" val="265385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171717"/>
            </a:gs>
            <a:gs pos="23000">
              <a:schemeClr val="accent1">
                <a:lumMod val="75000"/>
              </a:schemeClr>
            </a:gs>
            <a:gs pos="69000">
              <a:srgbClr val="171717"/>
            </a:gs>
            <a:gs pos="97000">
              <a:schemeClr val="bg2">
                <a:lumMod val="2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1118BEB-8213-4456-C8D5-815AC399F2C0}"/>
              </a:ext>
            </a:extLst>
          </p:cNvPr>
          <p:cNvSpPr/>
          <p:nvPr/>
        </p:nvSpPr>
        <p:spPr>
          <a:xfrm>
            <a:off x="0" y="0"/>
            <a:ext cx="12192000" cy="6858000"/>
          </a:xfrm>
          <a:prstGeom prst="rect">
            <a:avLst/>
          </a:prstGeom>
          <a:solidFill>
            <a:srgbClr val="292929">
              <a:alpha val="64000"/>
            </a:srgb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sv-SE"/>
          </a:p>
        </p:txBody>
      </p:sp>
      <p:sp>
        <p:nvSpPr>
          <p:cNvPr id="3" name="textruta 2">
            <a:extLst>
              <a:ext uri="{FF2B5EF4-FFF2-40B4-BE49-F238E27FC236}">
                <a16:creationId xmlns:a16="http://schemas.microsoft.com/office/drawing/2014/main" id="{E97F5EAC-AFA0-0B6C-E70E-C061AC873C0B}"/>
              </a:ext>
            </a:extLst>
          </p:cNvPr>
          <p:cNvSpPr txBox="1"/>
          <p:nvPr/>
        </p:nvSpPr>
        <p:spPr>
          <a:xfrm>
            <a:off x="478461" y="359797"/>
            <a:ext cx="7264121" cy="6339941"/>
          </a:xfrm>
          <a:prstGeom prst="rect">
            <a:avLst/>
          </a:prstGeom>
          <a:noFill/>
        </p:spPr>
        <p:txBody>
          <a:bodyPr wrap="square">
            <a:spAutoFit/>
          </a:bodyPr>
          <a:lstStyle/>
          <a:p>
            <a:pPr>
              <a:lnSpc>
                <a:spcPct val="107000"/>
              </a:lnSpc>
              <a:spcBef>
                <a:spcPts val="800"/>
              </a:spcBef>
              <a:spcAft>
                <a:spcPts val="400"/>
              </a:spcAft>
            </a:pPr>
            <a:r>
              <a:rPr lang="sv-SE" sz="32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t>Hur får unga tag på vape?</a:t>
            </a:r>
            <a:br>
              <a:rPr lang="sv-SE" sz="32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br>
            <a:endParaRPr lang="sv-SE" sz="3200" b="1" kern="100" dirty="0">
              <a:solidFill>
                <a:schemeClr val="bg1"/>
              </a:solidFill>
              <a:effectLst/>
              <a:latin typeface="Aptos" panose="02110004020202020204"/>
              <a:ea typeface="Times New Roman" panose="02020603050405020304" pitchFamily="18" charset="0"/>
              <a:cs typeface="Times New Roman" panose="02020603050405020304" pitchFamily="18" charset="0"/>
            </a:endParaRPr>
          </a:p>
          <a:p>
            <a:pPr marL="342900" lvl="0" indent="-342900">
              <a:lnSpc>
                <a:spcPct val="107000"/>
              </a:lnSpc>
              <a:spcAft>
                <a:spcPts val="800"/>
              </a:spcAft>
              <a:buSzPct val="90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via sociala medier och chattappar</a:t>
            </a:r>
          </a:p>
          <a:p>
            <a:pPr marL="342900" lvl="0" indent="-342900">
              <a:lnSpc>
                <a:spcPct val="107000"/>
              </a:lnSpc>
              <a:spcAft>
                <a:spcPts val="800"/>
              </a:spcAft>
              <a:buSzPct val="90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genom personer i närområdet, andra ungdomar och klasskompisar </a:t>
            </a:r>
          </a:p>
          <a:p>
            <a:pPr marL="342900" lvl="0" indent="-342900">
              <a:lnSpc>
                <a:spcPct val="107000"/>
              </a:lnSpc>
              <a:spcAft>
                <a:spcPts val="800"/>
              </a:spcAft>
              <a:buSzPts val="1000"/>
              <a:buFont typeface="Symbol" panose="05050102010706020507" pitchFamily="18" charset="2"/>
              <a:buChar char=""/>
              <a:tabLst>
                <a:tab pos="457200" algn="l"/>
              </a:tabLst>
            </a:pPr>
            <a:endParaRPr lang="sv-SE" sz="2800" kern="100" dirty="0">
              <a:solidFill>
                <a:schemeClr val="bg1"/>
              </a:solidFill>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2800" kern="100" dirty="0">
                <a:solidFill>
                  <a:schemeClr val="bg1"/>
                </a:solidFill>
                <a:effectLst/>
                <a:latin typeface="Aptos" panose="02110004020202020204"/>
                <a:ea typeface="Aptos" panose="02110004020202020204"/>
                <a:cs typeface="Times New Roman" panose="02020603050405020304" pitchFamily="18" charset="0"/>
              </a:rPr>
              <a:t>I vissa fall används vape som ett sätt att skapa kontakt mellan unga och kriminella aktörer.</a:t>
            </a:r>
          </a:p>
          <a:p>
            <a:pPr>
              <a:lnSpc>
                <a:spcPct val="107000"/>
              </a:lnSpc>
              <a:spcAft>
                <a:spcPts val="800"/>
              </a:spcAft>
            </a:pPr>
            <a:endParaRPr lang="sv-SE" sz="2800" kern="100" dirty="0">
              <a:solidFill>
                <a:schemeClr val="bg1"/>
              </a:solidFill>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2800" kern="100" dirty="0">
                <a:solidFill>
                  <a:schemeClr val="bg1"/>
                </a:solidFill>
                <a:effectLst/>
                <a:latin typeface="Aptos" panose="02110004020202020204"/>
                <a:ea typeface="Aptos" panose="02110004020202020204"/>
                <a:cs typeface="Times New Roman" panose="02020603050405020304" pitchFamily="18" charset="0"/>
              </a:rPr>
              <a:t>Vape har 18-årsgräns, men säljs ändå till minderåriga</a:t>
            </a:r>
            <a:r>
              <a:rPr lang="sv-SE" sz="2400" kern="100" dirty="0">
                <a:solidFill>
                  <a:schemeClr val="bg1"/>
                </a:solidFill>
                <a:effectLst/>
                <a:latin typeface="Aptos" panose="02110004020202020204"/>
                <a:ea typeface="Aptos" panose="02110004020202020204"/>
                <a:cs typeface="Times New Roman" panose="02020603050405020304" pitchFamily="18" charset="0"/>
              </a:rPr>
              <a:t>. </a:t>
            </a:r>
          </a:p>
          <a:p>
            <a:pPr>
              <a:lnSpc>
                <a:spcPct val="107000"/>
              </a:lnSpc>
              <a:spcAft>
                <a:spcPts val="800"/>
              </a:spcAft>
            </a:pPr>
            <a:endParaRPr lang="sv-SE" sz="2400" kern="100" dirty="0">
              <a:solidFill>
                <a:schemeClr val="bg1"/>
              </a:solidFill>
              <a:effectLst/>
              <a:latin typeface="Aptos" panose="02110004020202020204"/>
              <a:ea typeface="Aptos" panose="02110004020202020204"/>
              <a:cs typeface="Times New Roman" panose="02020603050405020304" pitchFamily="18" charset="0"/>
            </a:endParaRPr>
          </a:p>
        </p:txBody>
      </p:sp>
      <p:pic>
        <p:nvPicPr>
          <p:cNvPr id="9" name="Bildobjekt 8">
            <a:extLst>
              <a:ext uri="{FF2B5EF4-FFF2-40B4-BE49-F238E27FC236}">
                <a16:creationId xmlns:a16="http://schemas.microsoft.com/office/drawing/2014/main" id="{50010714-D7B1-D8BB-9BD5-20FB078D7082}"/>
              </a:ext>
            </a:extLst>
          </p:cNvPr>
          <p:cNvPicPr>
            <a:picLocks noChangeAspect="1"/>
          </p:cNvPicPr>
          <p:nvPr/>
        </p:nvPicPr>
        <p:blipFill>
          <a:blip r:embed="rId3"/>
          <a:stretch>
            <a:fillRect/>
          </a:stretch>
        </p:blipFill>
        <p:spPr>
          <a:xfrm>
            <a:off x="7514251" y="912156"/>
            <a:ext cx="4199288" cy="5427785"/>
          </a:xfrm>
          <a:prstGeom prst="rect">
            <a:avLst/>
          </a:prstGeom>
        </p:spPr>
      </p:pic>
    </p:spTree>
    <p:extLst>
      <p:ext uri="{BB962C8B-B14F-4D97-AF65-F5344CB8AC3E}">
        <p14:creationId xmlns:p14="http://schemas.microsoft.com/office/powerpoint/2010/main" val="1834579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6000"/>
            <a:lum/>
          </a:blip>
          <a:srcRect/>
          <a:stretch>
            <a:fillRect/>
          </a:stretch>
        </a:blip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71BB292-32A3-3FBD-3897-A48B98537BD6}"/>
              </a:ext>
            </a:extLst>
          </p:cNvPr>
          <p:cNvSpPr/>
          <p:nvPr/>
        </p:nvSpPr>
        <p:spPr>
          <a:xfrm>
            <a:off x="0" y="0"/>
            <a:ext cx="12192000" cy="6858000"/>
          </a:xfrm>
          <a:prstGeom prst="rect">
            <a:avLst/>
          </a:prstGeom>
          <a:solidFill>
            <a:srgbClr val="292929">
              <a:alpha val="38824"/>
            </a:srgb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sv-SE" b="1" dirty="0"/>
          </a:p>
        </p:txBody>
      </p:sp>
      <p:sp>
        <p:nvSpPr>
          <p:cNvPr id="3" name="textruta 2">
            <a:extLst>
              <a:ext uri="{FF2B5EF4-FFF2-40B4-BE49-F238E27FC236}">
                <a16:creationId xmlns:a16="http://schemas.microsoft.com/office/drawing/2014/main" id="{9049FD89-7772-135D-611E-F4F85EED98AD}"/>
              </a:ext>
            </a:extLst>
          </p:cNvPr>
          <p:cNvSpPr txBox="1"/>
          <p:nvPr/>
        </p:nvSpPr>
        <p:spPr>
          <a:xfrm>
            <a:off x="279400" y="276198"/>
            <a:ext cx="11633200" cy="6581802"/>
          </a:xfrm>
          <a:prstGeom prst="rect">
            <a:avLst/>
          </a:prstGeom>
          <a:noFill/>
        </p:spPr>
        <p:txBody>
          <a:bodyPr wrap="square">
            <a:spAutoFit/>
          </a:bodyPr>
          <a:lstStyle/>
          <a:p>
            <a:pPr>
              <a:lnSpc>
                <a:spcPct val="107000"/>
              </a:lnSpc>
              <a:spcBef>
                <a:spcPts val="800"/>
              </a:spcBef>
              <a:spcAft>
                <a:spcPts val="400"/>
              </a:spcAft>
            </a:pPr>
            <a:r>
              <a:rPr lang="sv-SE" sz="32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t>Hur har barnet råd?</a:t>
            </a:r>
          </a:p>
          <a:p>
            <a:pPr>
              <a:lnSpc>
                <a:spcPct val="107000"/>
              </a:lnSpc>
              <a:spcAft>
                <a:spcPts val="800"/>
              </a:spcAft>
            </a:pPr>
            <a:r>
              <a:rPr lang="sv-SE" sz="2800" kern="100" dirty="0">
                <a:solidFill>
                  <a:schemeClr val="bg1"/>
                </a:solidFill>
                <a:effectLst/>
                <a:latin typeface="Aptos" panose="02110004020202020204"/>
                <a:ea typeface="Aptos" panose="02110004020202020204"/>
                <a:cs typeface="Times New Roman" panose="02020603050405020304" pitchFamily="18" charset="0"/>
              </a:rPr>
              <a:t>En vape räcker ofta bara några dagar. Regelbunden användning kan därför snabbt bli dyr. </a:t>
            </a:r>
          </a:p>
          <a:p>
            <a:pPr>
              <a:lnSpc>
                <a:spcPct val="107000"/>
              </a:lnSpc>
              <a:spcAft>
                <a:spcPts val="800"/>
              </a:spcAft>
            </a:pPr>
            <a:endParaRPr lang="sv-SE" sz="2800" kern="100" dirty="0">
              <a:solidFill>
                <a:schemeClr val="bg1"/>
              </a:solidFill>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2800" kern="100" dirty="0">
                <a:solidFill>
                  <a:schemeClr val="bg1"/>
                </a:solidFill>
                <a:effectLst/>
                <a:latin typeface="Aptos" panose="02110004020202020204"/>
                <a:ea typeface="Aptos" panose="02110004020202020204"/>
                <a:cs typeface="Times New Roman" panose="02020603050405020304" pitchFamily="18" charset="0"/>
              </a:rPr>
              <a:t>Det finns en risk att egen användning finansieras genom att:</a:t>
            </a:r>
          </a:p>
          <a:p>
            <a:pPr>
              <a:lnSpc>
                <a:spcPct val="107000"/>
              </a:lnSpc>
              <a:spcAft>
                <a:spcPts val="800"/>
              </a:spcAft>
            </a:pPr>
            <a:endParaRPr lang="sv-SE" sz="2800" kern="100" dirty="0">
              <a:solidFill>
                <a:schemeClr val="bg1"/>
              </a:solidFill>
              <a:latin typeface="Aptos" panose="02110004020202020204"/>
              <a:ea typeface="Aptos" panose="02110004020202020204"/>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sv-SE" sz="2800" kern="100" dirty="0">
                <a:solidFill>
                  <a:schemeClr val="bg1"/>
                </a:solidFill>
                <a:effectLst/>
                <a:latin typeface="Aptos" panose="02110004020202020204"/>
                <a:ea typeface="Aptos" panose="02110004020202020204"/>
                <a:cs typeface="Times New Roman" panose="02020603050405020304" pitchFamily="18" charset="0"/>
              </a:rPr>
              <a:t>Själva sälja vidare.</a:t>
            </a:r>
            <a:endParaRPr lang="sv-SE" sz="2800" u="sng" kern="100" dirty="0">
              <a:solidFill>
                <a:schemeClr val="bg1"/>
              </a:solidFill>
              <a:latin typeface="Aptos" panose="02110004020202020204"/>
              <a:ea typeface="Aptos" panose="02110004020202020204"/>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sv-SE" sz="2800" kern="100" dirty="0">
                <a:solidFill>
                  <a:schemeClr val="bg1"/>
                </a:solidFill>
                <a:effectLst/>
                <a:latin typeface="Aptos" panose="02110004020202020204"/>
                <a:ea typeface="Aptos" panose="02110004020202020204"/>
                <a:cs typeface="Times New Roman" panose="02020603050405020304" pitchFamily="18" charset="0"/>
              </a:rPr>
              <a:t>Förvara eller transportera produkter för andra.</a:t>
            </a:r>
          </a:p>
          <a:p>
            <a:pPr marL="342900" lvl="0" indent="-342900">
              <a:lnSpc>
                <a:spcPct val="107000"/>
              </a:lnSpc>
              <a:spcAft>
                <a:spcPts val="800"/>
              </a:spcAft>
              <a:buSzPct val="90000"/>
              <a:buFont typeface="Symbol" panose="05050102010706020507" pitchFamily="18" charset="2"/>
              <a:buChar char=""/>
            </a:pPr>
            <a:r>
              <a:rPr lang="sv-SE" sz="2800" kern="100" dirty="0">
                <a:solidFill>
                  <a:schemeClr val="bg1"/>
                </a:solidFill>
                <a:effectLst/>
                <a:latin typeface="Aptos" panose="02110004020202020204"/>
                <a:ea typeface="Aptos" panose="02110004020202020204"/>
                <a:cs typeface="Times New Roman" panose="02020603050405020304" pitchFamily="18" charset="0"/>
              </a:rPr>
              <a:t>Få vape i utbyte mot att genomföra uppdrag </a:t>
            </a:r>
          </a:p>
          <a:p>
            <a:pPr lvl="0">
              <a:lnSpc>
                <a:spcPct val="107000"/>
              </a:lnSpc>
              <a:spcAft>
                <a:spcPts val="800"/>
              </a:spcAft>
            </a:pPr>
            <a:endParaRPr lang="sv-SE" sz="2800" kern="100" dirty="0">
              <a:solidFill>
                <a:schemeClr val="bg1"/>
              </a:solidFill>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2800" kern="100" dirty="0">
                <a:solidFill>
                  <a:schemeClr val="bg1"/>
                </a:solidFill>
                <a:effectLst/>
                <a:latin typeface="Aptos" panose="02110004020202020204"/>
                <a:ea typeface="Aptos" panose="02110004020202020204"/>
                <a:cs typeface="Times New Roman" panose="02020603050405020304" pitchFamily="18" charset="0"/>
              </a:rPr>
              <a:t>I vissa fall kan även sexuella tjänster förekomma som betalning.</a:t>
            </a:r>
          </a:p>
          <a:p>
            <a:pPr>
              <a:lnSpc>
                <a:spcPct val="107000"/>
              </a:lnSpc>
              <a:spcAft>
                <a:spcPts val="800"/>
              </a:spcAft>
            </a:pPr>
            <a:r>
              <a:rPr lang="sv-SE" sz="2400" kern="100" dirty="0">
                <a:solidFill>
                  <a:schemeClr val="bg1"/>
                </a:solidFill>
                <a:effectLst/>
                <a:latin typeface="Aptos" panose="02110004020202020204"/>
                <a:ea typeface="Aptos" panose="02110004020202020204"/>
                <a:cs typeface="Times New Roman" panose="02020603050405020304" pitchFamily="18" charset="0"/>
              </a:rPr>
              <a:t> </a:t>
            </a:r>
            <a:endParaRPr lang="sv-SE" sz="2400" dirty="0">
              <a:solidFill>
                <a:schemeClr val="bg1"/>
              </a:solidFill>
            </a:endParaRPr>
          </a:p>
        </p:txBody>
      </p:sp>
    </p:spTree>
    <p:extLst>
      <p:ext uri="{BB962C8B-B14F-4D97-AF65-F5344CB8AC3E}">
        <p14:creationId xmlns:p14="http://schemas.microsoft.com/office/powerpoint/2010/main" val="1846674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6000"/>
            <a:lum/>
          </a:blip>
          <a:srcRect/>
          <a:stretch>
            <a:fillRect t="-11000" b="-11000"/>
          </a:stretch>
        </a:blip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3D6A314-6A72-4325-3939-C4716C1E1E28}"/>
              </a:ext>
            </a:extLst>
          </p:cNvPr>
          <p:cNvSpPr/>
          <p:nvPr/>
        </p:nvSpPr>
        <p:spPr>
          <a:xfrm>
            <a:off x="0" y="0"/>
            <a:ext cx="12192000" cy="6858000"/>
          </a:xfrm>
          <a:prstGeom prst="rect">
            <a:avLst/>
          </a:prstGeom>
          <a:solidFill>
            <a:srgbClr val="292929">
              <a:alpha val="56000"/>
            </a:srgb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sv-SE"/>
          </a:p>
        </p:txBody>
      </p:sp>
      <p:sp>
        <p:nvSpPr>
          <p:cNvPr id="3" name="textruta 2">
            <a:extLst>
              <a:ext uri="{FF2B5EF4-FFF2-40B4-BE49-F238E27FC236}">
                <a16:creationId xmlns:a16="http://schemas.microsoft.com/office/drawing/2014/main" id="{99E48581-C4F9-14EC-4864-BCFAEA1A2814}"/>
              </a:ext>
            </a:extLst>
          </p:cNvPr>
          <p:cNvSpPr txBox="1"/>
          <p:nvPr/>
        </p:nvSpPr>
        <p:spPr>
          <a:xfrm>
            <a:off x="515730" y="830622"/>
            <a:ext cx="11442700" cy="4748672"/>
          </a:xfrm>
          <a:prstGeom prst="rect">
            <a:avLst/>
          </a:prstGeom>
          <a:noFill/>
        </p:spPr>
        <p:txBody>
          <a:bodyPr wrap="square">
            <a:spAutoFit/>
          </a:bodyPr>
          <a:lstStyle/>
          <a:p>
            <a:pPr>
              <a:lnSpc>
                <a:spcPct val="107000"/>
              </a:lnSpc>
              <a:spcBef>
                <a:spcPts val="800"/>
              </a:spcBef>
              <a:spcAft>
                <a:spcPts val="400"/>
              </a:spcAft>
            </a:pPr>
            <a:r>
              <a:rPr lang="sv-SE" sz="32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t>Rekrytering och kriminalitet</a:t>
            </a:r>
          </a:p>
          <a:p>
            <a:pPr>
              <a:lnSpc>
                <a:spcPct val="107000"/>
              </a:lnSpc>
              <a:spcAft>
                <a:spcPts val="800"/>
              </a:spcAft>
            </a:pPr>
            <a:br>
              <a:rPr lang="sv-SE" sz="2800" kern="100" dirty="0">
                <a:solidFill>
                  <a:schemeClr val="bg1"/>
                </a:solidFill>
                <a:effectLst/>
                <a:latin typeface="Aptos" panose="02110004020202020204"/>
                <a:ea typeface="Aptos" panose="02110004020202020204"/>
                <a:cs typeface="Times New Roman" panose="02020603050405020304" pitchFamily="18" charset="0"/>
              </a:rPr>
            </a:br>
            <a:r>
              <a:rPr lang="sv-SE" sz="2800" kern="100" dirty="0">
                <a:solidFill>
                  <a:schemeClr val="bg1"/>
                </a:solidFill>
                <a:effectLst/>
                <a:latin typeface="Aptos" panose="02110004020202020204"/>
                <a:ea typeface="Aptos" panose="02110004020202020204"/>
                <a:cs typeface="Times New Roman" panose="02020603050405020304" pitchFamily="18" charset="0"/>
              </a:rPr>
              <a:t>Kriminella nätverk söker aktivt kontakt med unga, både via sociala medier och i fysiska miljöer.</a:t>
            </a:r>
          </a:p>
          <a:p>
            <a:pPr>
              <a:lnSpc>
                <a:spcPct val="107000"/>
              </a:lnSpc>
              <a:spcAft>
                <a:spcPts val="800"/>
              </a:spcAft>
            </a:pPr>
            <a:br>
              <a:rPr lang="sv-SE" sz="2800" kern="100" dirty="0">
                <a:solidFill>
                  <a:schemeClr val="bg1"/>
                </a:solidFill>
                <a:effectLst/>
                <a:latin typeface="Aptos" panose="02110004020202020204"/>
                <a:ea typeface="Aptos" panose="02110004020202020204"/>
                <a:cs typeface="Times New Roman" panose="02020603050405020304" pitchFamily="18" charset="0"/>
              </a:rPr>
            </a:br>
            <a:r>
              <a:rPr lang="sv-SE" sz="2800" kern="100" dirty="0">
                <a:solidFill>
                  <a:schemeClr val="bg1"/>
                </a:solidFill>
                <a:effectLst/>
                <a:latin typeface="Aptos" panose="02110004020202020204"/>
                <a:ea typeface="Aptos" panose="02110004020202020204"/>
                <a:cs typeface="Times New Roman" panose="02020603050405020304" pitchFamily="18" charset="0"/>
              </a:rPr>
              <a:t>Det kan börja med till synes enkla frågor som:</a:t>
            </a:r>
          </a:p>
          <a:p>
            <a:pPr marL="342900" lvl="0" indent="-342900">
              <a:lnSpc>
                <a:spcPct val="107000"/>
              </a:lnSpc>
              <a:spcAft>
                <a:spcPts val="800"/>
              </a:spcAft>
              <a:buSzPct val="90000"/>
              <a:buFont typeface="Arial" panose="020B0604020202020204" pitchFamily="34" charset="0"/>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“Du får gratis vape om du hjälper till.” eller andra frågor.</a:t>
            </a:r>
          </a:p>
          <a:p>
            <a:pPr lvl="0">
              <a:lnSpc>
                <a:spcPct val="107000"/>
              </a:lnSpc>
              <a:spcAft>
                <a:spcPts val="800"/>
              </a:spcAft>
              <a:buSzPts val="1000"/>
              <a:tabLst>
                <a:tab pos="457200" algn="l"/>
              </a:tabLst>
            </a:pPr>
            <a:endParaRPr lang="sv-SE" sz="2800" kern="100" dirty="0">
              <a:solidFill>
                <a:schemeClr val="bg1"/>
              </a:solidFill>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2800" kern="100" dirty="0">
                <a:solidFill>
                  <a:schemeClr val="bg1"/>
                </a:solidFill>
                <a:effectLst/>
                <a:latin typeface="Aptos" panose="02110004020202020204"/>
                <a:ea typeface="Aptos" panose="02110004020202020204"/>
                <a:cs typeface="Times New Roman" panose="02020603050405020304" pitchFamily="18" charset="0"/>
              </a:rPr>
              <a:t>Kontakten kan först verka ofarlig, men kan snabbt utvecklas</a:t>
            </a:r>
            <a:r>
              <a:rPr lang="sv-SE" sz="2800" kern="100" dirty="0">
                <a:solidFill>
                  <a:schemeClr val="bg1"/>
                </a:solidFill>
                <a:latin typeface="Aptos" panose="02110004020202020204"/>
                <a:ea typeface="Aptos" panose="02110004020202020204"/>
                <a:cs typeface="Times New Roman" panose="02020603050405020304" pitchFamily="18" charset="0"/>
              </a:rPr>
              <a:t> negativt.</a:t>
            </a:r>
            <a:r>
              <a:rPr lang="sv-SE" sz="2800" kern="100" dirty="0">
                <a:solidFill>
                  <a:schemeClr val="bg1"/>
                </a:solidFill>
                <a:effectLst/>
                <a:latin typeface="Aptos" panose="02110004020202020204"/>
                <a:ea typeface="Aptos" panose="02110004020202020204"/>
                <a:cs typeface="Times New Roman" panose="02020603050405020304" pitchFamily="18" charset="0"/>
              </a:rPr>
              <a:t> </a:t>
            </a:r>
          </a:p>
        </p:txBody>
      </p:sp>
    </p:spTree>
    <p:extLst>
      <p:ext uri="{BB962C8B-B14F-4D97-AF65-F5344CB8AC3E}">
        <p14:creationId xmlns:p14="http://schemas.microsoft.com/office/powerpoint/2010/main" val="3738923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171717"/>
            </a:gs>
            <a:gs pos="23000">
              <a:schemeClr val="accent1">
                <a:lumMod val="75000"/>
              </a:schemeClr>
            </a:gs>
            <a:gs pos="69000">
              <a:srgbClr val="171717"/>
            </a:gs>
            <a:gs pos="97000">
              <a:schemeClr val="bg2">
                <a:lumMod val="2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D0A3AA8-0940-EB22-F292-4192826D4A29}"/>
              </a:ext>
            </a:extLst>
          </p:cNvPr>
          <p:cNvSpPr/>
          <p:nvPr/>
        </p:nvSpPr>
        <p:spPr>
          <a:xfrm>
            <a:off x="0" y="0"/>
            <a:ext cx="12192000" cy="6858000"/>
          </a:xfrm>
          <a:prstGeom prst="rect">
            <a:avLst/>
          </a:prstGeom>
          <a:solidFill>
            <a:srgbClr val="292929">
              <a:alpha val="38824"/>
            </a:srgb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sv-SE"/>
          </a:p>
        </p:txBody>
      </p:sp>
      <p:sp>
        <p:nvSpPr>
          <p:cNvPr id="3" name="textruta 2">
            <a:extLst>
              <a:ext uri="{FF2B5EF4-FFF2-40B4-BE49-F238E27FC236}">
                <a16:creationId xmlns:a16="http://schemas.microsoft.com/office/drawing/2014/main" id="{E97F5EAC-AFA0-0B6C-E70E-C061AC873C0B}"/>
              </a:ext>
            </a:extLst>
          </p:cNvPr>
          <p:cNvSpPr txBox="1"/>
          <p:nvPr/>
        </p:nvSpPr>
        <p:spPr>
          <a:xfrm>
            <a:off x="478462" y="468669"/>
            <a:ext cx="11713538" cy="4324389"/>
          </a:xfrm>
          <a:prstGeom prst="rect">
            <a:avLst/>
          </a:prstGeom>
          <a:noFill/>
        </p:spPr>
        <p:txBody>
          <a:bodyPr wrap="square">
            <a:spAutoFit/>
          </a:bodyPr>
          <a:lstStyle/>
          <a:p>
            <a:pPr>
              <a:lnSpc>
                <a:spcPct val="107000"/>
              </a:lnSpc>
              <a:spcBef>
                <a:spcPts val="800"/>
              </a:spcBef>
              <a:spcAft>
                <a:spcPts val="400"/>
              </a:spcAft>
            </a:pPr>
            <a:r>
              <a:rPr lang="sv-SE" sz="32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t>Sexuellt utnyttjande – en allvarlig risk</a:t>
            </a:r>
          </a:p>
          <a:p>
            <a:pPr>
              <a:lnSpc>
                <a:spcPct val="107000"/>
              </a:lnSpc>
              <a:spcAft>
                <a:spcPts val="800"/>
              </a:spcAft>
            </a:pPr>
            <a:br>
              <a:rPr lang="sv-SE" sz="2400" kern="100" dirty="0">
                <a:solidFill>
                  <a:schemeClr val="bg1"/>
                </a:solidFill>
                <a:effectLst/>
                <a:latin typeface="Aptos" panose="02110004020202020204"/>
                <a:ea typeface="Aptos" panose="02110004020202020204"/>
                <a:cs typeface="Times New Roman" panose="02020603050405020304" pitchFamily="18" charset="0"/>
              </a:rPr>
            </a:br>
            <a:r>
              <a:rPr lang="sv-SE" sz="2800" kern="100" dirty="0">
                <a:solidFill>
                  <a:schemeClr val="bg1"/>
                </a:solidFill>
                <a:effectLst/>
                <a:latin typeface="Aptos" panose="02110004020202020204"/>
                <a:ea typeface="Aptos" panose="02110004020202020204"/>
                <a:cs typeface="Times New Roman" panose="02020603050405020304" pitchFamily="18" charset="0"/>
              </a:rPr>
              <a:t>Utpressning och krav handlar inte alltid om pengar. </a:t>
            </a:r>
          </a:p>
          <a:p>
            <a:pPr>
              <a:lnSpc>
                <a:spcPct val="107000"/>
              </a:lnSpc>
              <a:spcAft>
                <a:spcPts val="800"/>
              </a:spcAft>
            </a:pPr>
            <a:endParaRPr lang="sv-SE" sz="2800" kern="100" dirty="0">
              <a:solidFill>
                <a:schemeClr val="bg1"/>
              </a:solidFill>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2800" kern="100" dirty="0">
                <a:solidFill>
                  <a:schemeClr val="bg1"/>
                </a:solidFill>
                <a:effectLst/>
                <a:latin typeface="Aptos" panose="02110004020202020204"/>
                <a:ea typeface="Aptos" panose="02110004020202020204"/>
                <a:cs typeface="Times New Roman" panose="02020603050405020304" pitchFamily="18" charset="0"/>
              </a:rPr>
              <a:t>Det kan också handla om:</a:t>
            </a: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att skicka nakenbilder </a:t>
            </a: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att delta i sexuella handlingar </a:t>
            </a: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att “betala av en skuld” med sexuella tjänster</a:t>
            </a:r>
          </a:p>
        </p:txBody>
      </p:sp>
    </p:spTree>
    <p:extLst>
      <p:ext uri="{BB962C8B-B14F-4D97-AF65-F5344CB8AC3E}">
        <p14:creationId xmlns:p14="http://schemas.microsoft.com/office/powerpoint/2010/main" val="2671363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6000"/>
            <a:lum/>
          </a:blip>
          <a:srcRect/>
          <a:stretch>
            <a:fillRect t="-10000" b="-10000"/>
          </a:stretch>
        </a:blipFill>
        <a:effectLst/>
      </p:bgPr>
    </p:bg>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1A08B83D-E7E3-D236-95DE-AA83ABAE2E69}"/>
              </a:ext>
            </a:extLst>
          </p:cNvPr>
          <p:cNvSpPr/>
          <p:nvPr/>
        </p:nvSpPr>
        <p:spPr>
          <a:xfrm>
            <a:off x="0" y="0"/>
            <a:ext cx="12192000" cy="6858000"/>
          </a:xfrm>
          <a:prstGeom prst="rect">
            <a:avLst/>
          </a:prstGeom>
          <a:solidFill>
            <a:srgbClr val="292929">
              <a:alpha val="67000"/>
            </a:srgb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sv-SE"/>
          </a:p>
        </p:txBody>
      </p:sp>
      <p:sp>
        <p:nvSpPr>
          <p:cNvPr id="4" name="textruta 3">
            <a:extLst>
              <a:ext uri="{FF2B5EF4-FFF2-40B4-BE49-F238E27FC236}">
                <a16:creationId xmlns:a16="http://schemas.microsoft.com/office/drawing/2014/main" id="{2FBD51BD-288B-A849-3C2C-BA76DF6FD444}"/>
              </a:ext>
            </a:extLst>
          </p:cNvPr>
          <p:cNvSpPr txBox="1"/>
          <p:nvPr/>
        </p:nvSpPr>
        <p:spPr>
          <a:xfrm>
            <a:off x="444778" y="415430"/>
            <a:ext cx="6691520" cy="1608902"/>
          </a:xfrm>
          <a:prstGeom prst="rect">
            <a:avLst/>
          </a:prstGeom>
          <a:noFill/>
        </p:spPr>
        <p:txBody>
          <a:bodyPr wrap="square">
            <a:spAutoFit/>
          </a:bodyPr>
          <a:lstStyle/>
          <a:p>
            <a:pPr>
              <a:lnSpc>
                <a:spcPct val="107000"/>
              </a:lnSpc>
              <a:spcBef>
                <a:spcPts val="800"/>
              </a:spcBef>
              <a:spcAft>
                <a:spcPts val="400"/>
              </a:spcAft>
            </a:pPr>
            <a:r>
              <a:rPr lang="sv-SE" sz="32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t>Så kan du som vårdnadshavare agera</a:t>
            </a:r>
          </a:p>
          <a:p>
            <a:pPr>
              <a:lnSpc>
                <a:spcPct val="107000"/>
              </a:lnSpc>
              <a:spcAft>
                <a:spcPts val="800"/>
              </a:spcAft>
            </a:pPr>
            <a:endParaRPr lang="sv-SE" sz="2400" kern="100" dirty="0">
              <a:solidFill>
                <a:schemeClr val="bg1"/>
              </a:solidFill>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2800" u="sng" kern="100" dirty="0">
                <a:solidFill>
                  <a:schemeClr val="bg1"/>
                </a:solidFill>
                <a:effectLst/>
                <a:latin typeface="Aptos" panose="02110004020202020204"/>
                <a:ea typeface="Aptos" panose="02110004020202020204"/>
                <a:cs typeface="Times New Roman" panose="02020603050405020304" pitchFamily="18" charset="0"/>
              </a:rPr>
              <a:t>Var uppmärksam på:</a:t>
            </a:r>
          </a:p>
        </p:txBody>
      </p:sp>
      <p:sp>
        <p:nvSpPr>
          <p:cNvPr id="7" name="Platshållare för innehåll 6">
            <a:extLst>
              <a:ext uri="{FF2B5EF4-FFF2-40B4-BE49-F238E27FC236}">
                <a16:creationId xmlns:a16="http://schemas.microsoft.com/office/drawing/2014/main" id="{A9E208B9-5E07-13EE-2F57-2EF0B049D7F5}"/>
              </a:ext>
            </a:extLst>
          </p:cNvPr>
          <p:cNvSpPr>
            <a:spLocks noGrp="1"/>
          </p:cNvSpPr>
          <p:nvPr>
            <p:ph sz="half" idx="1"/>
          </p:nvPr>
        </p:nvSpPr>
        <p:spPr>
          <a:xfrm>
            <a:off x="495299" y="2165846"/>
            <a:ext cx="5418483" cy="4351338"/>
          </a:xfrm>
        </p:spPr>
        <p:txBody>
          <a:bodyPr>
            <a:normAutofit/>
          </a:bodyPr>
          <a:lstStyle/>
          <a:p>
            <a:pPr marL="342900" lvl="0" indent="-342900">
              <a:lnSpc>
                <a:spcPct val="107000"/>
              </a:lnSpc>
              <a:buSzPts val="1000"/>
              <a:buFont typeface="Symbol" panose="05050102010706020507" pitchFamily="18" charset="2"/>
              <a:buChar char=""/>
              <a:tabLst>
                <a:tab pos="457200" algn="l"/>
              </a:tabLst>
            </a:pPr>
            <a:r>
              <a:rPr lang="sv-SE" kern="100" dirty="0">
                <a:solidFill>
                  <a:schemeClr val="bg1"/>
                </a:solidFill>
                <a:effectLst/>
                <a:latin typeface="Aptos" panose="02110004020202020204"/>
                <a:ea typeface="Aptos" panose="02110004020202020204"/>
                <a:cs typeface="Times New Roman" panose="02020603050405020304" pitchFamily="18" charset="0"/>
              </a:rPr>
              <a:t>förändringar i barnets mående eller beteende</a:t>
            </a:r>
          </a:p>
          <a:p>
            <a:pPr marL="342900" lvl="0" indent="-342900">
              <a:lnSpc>
                <a:spcPct val="107000"/>
              </a:lnSpc>
              <a:buSzPts val="1000"/>
              <a:buFont typeface="Symbol" panose="05050102010706020507" pitchFamily="18" charset="2"/>
              <a:buChar char=""/>
              <a:tabLst>
                <a:tab pos="457200" algn="l"/>
              </a:tabLst>
            </a:pPr>
            <a:r>
              <a:rPr lang="sv-SE" kern="100" dirty="0">
                <a:solidFill>
                  <a:schemeClr val="bg1"/>
                </a:solidFill>
                <a:latin typeface="Aptos" panose="02110004020202020204"/>
                <a:ea typeface="Aptos" panose="02110004020202020204"/>
                <a:cs typeface="Times New Roman" panose="02020603050405020304" pitchFamily="18" charset="0"/>
              </a:rPr>
              <a:t>ö</a:t>
            </a:r>
            <a:r>
              <a:rPr lang="sv-SE" kern="100" dirty="0">
                <a:solidFill>
                  <a:schemeClr val="bg1"/>
                </a:solidFill>
                <a:effectLst/>
                <a:latin typeface="Aptos" panose="02110004020202020204"/>
                <a:ea typeface="Aptos" panose="02110004020202020204"/>
                <a:cs typeface="Times New Roman" panose="02020603050405020304" pitchFamily="18" charset="0"/>
              </a:rPr>
              <a:t>kad hemlighetsfullhet kring mobiltelefonen/datorn</a:t>
            </a:r>
          </a:p>
          <a:p>
            <a:pPr marL="342900" lvl="0" indent="-342900">
              <a:lnSpc>
                <a:spcPct val="107000"/>
              </a:lnSpc>
              <a:buSzPts val="1000"/>
              <a:buFont typeface="Symbol" panose="05050102010706020507" pitchFamily="18" charset="2"/>
              <a:buChar char=""/>
              <a:tabLst>
                <a:tab pos="457200" algn="l"/>
              </a:tabLst>
            </a:pPr>
            <a:r>
              <a:rPr lang="sv-SE" kern="100" dirty="0">
                <a:solidFill>
                  <a:schemeClr val="bg1"/>
                </a:solidFill>
                <a:effectLst/>
                <a:latin typeface="Aptos" panose="02110004020202020204"/>
                <a:ea typeface="Aptos" panose="02110004020202020204"/>
                <a:cs typeface="Times New Roman" panose="02020603050405020304" pitchFamily="18" charset="0"/>
              </a:rPr>
              <a:t>vape-produkter </a:t>
            </a:r>
            <a:r>
              <a:rPr lang="sv-SE" i="1" kern="100" dirty="0">
                <a:solidFill>
                  <a:schemeClr val="bg1"/>
                </a:solidFill>
                <a:effectLst/>
                <a:latin typeface="Aptos" panose="02110004020202020204"/>
                <a:ea typeface="Aptos" panose="02110004020202020204"/>
                <a:cs typeface="Times New Roman" panose="02020603050405020304" pitchFamily="18" charset="0"/>
              </a:rPr>
              <a:t>(särskilt om barnet är under 18 år)</a:t>
            </a:r>
          </a:p>
          <a:p>
            <a:pPr marL="0" indent="0">
              <a:buNone/>
            </a:pPr>
            <a:endParaRPr lang="sv-SE" dirty="0"/>
          </a:p>
        </p:txBody>
      </p:sp>
      <p:sp>
        <p:nvSpPr>
          <p:cNvPr id="8" name="Platshållare för innehåll 7">
            <a:extLst>
              <a:ext uri="{FF2B5EF4-FFF2-40B4-BE49-F238E27FC236}">
                <a16:creationId xmlns:a16="http://schemas.microsoft.com/office/drawing/2014/main" id="{93DBE0EE-C03E-401C-810F-EF8D5E87875C}"/>
              </a:ext>
            </a:extLst>
          </p:cNvPr>
          <p:cNvSpPr>
            <a:spLocks noGrp="1"/>
          </p:cNvSpPr>
          <p:nvPr>
            <p:ph sz="half" idx="2"/>
          </p:nvPr>
        </p:nvSpPr>
        <p:spPr>
          <a:xfrm>
            <a:off x="6172200" y="2165846"/>
            <a:ext cx="5181600" cy="4351338"/>
          </a:xfrm>
        </p:spPr>
        <p:txBody>
          <a:bodyPr/>
          <a:lstStyle/>
          <a:p>
            <a:pPr marL="342900" lvl="0" indent="-342900">
              <a:lnSpc>
                <a:spcPct val="107000"/>
              </a:lnSpc>
              <a:buSzPts val="1000"/>
              <a:buFont typeface="Symbol" panose="05050102010706020507" pitchFamily="18" charset="2"/>
              <a:buChar char=""/>
              <a:tabLst>
                <a:tab pos="457200" algn="l"/>
              </a:tabLst>
            </a:pPr>
            <a:r>
              <a:rPr lang="sv-SE" kern="100" dirty="0">
                <a:solidFill>
                  <a:schemeClr val="bg1"/>
                </a:solidFill>
                <a:effectLst/>
                <a:latin typeface="Aptos" panose="02110004020202020204"/>
                <a:ea typeface="Aptos" panose="02110004020202020204"/>
                <a:cs typeface="Times New Roman" panose="02020603050405020304" pitchFamily="18" charset="0"/>
              </a:rPr>
              <a:t>nya inköp trots begränsad ekonomi</a:t>
            </a:r>
          </a:p>
          <a:p>
            <a:pPr marL="342900" lvl="0" indent="-342900">
              <a:lnSpc>
                <a:spcPct val="107000"/>
              </a:lnSpc>
              <a:buSzPts val="1000"/>
              <a:buFont typeface="Symbol" panose="05050102010706020507" pitchFamily="18" charset="2"/>
              <a:buChar char=""/>
              <a:tabLst>
                <a:tab pos="457200" algn="l"/>
              </a:tabLst>
            </a:pPr>
            <a:r>
              <a:rPr lang="sv-SE" kern="100" dirty="0">
                <a:solidFill>
                  <a:schemeClr val="bg1"/>
                </a:solidFill>
                <a:effectLst/>
                <a:latin typeface="Aptos" panose="02110004020202020204"/>
                <a:ea typeface="Aptos" panose="02110004020202020204"/>
                <a:cs typeface="Times New Roman" panose="02020603050405020304" pitchFamily="18" charset="0"/>
              </a:rPr>
              <a:t>oförklarliga Swish-betalningar</a:t>
            </a:r>
          </a:p>
          <a:p>
            <a:pPr marL="342900" lvl="0" indent="-342900">
              <a:lnSpc>
                <a:spcPct val="107000"/>
              </a:lnSpc>
              <a:spcAft>
                <a:spcPts val="800"/>
              </a:spcAft>
              <a:buSzPts val="1000"/>
              <a:buFont typeface="Symbol" panose="05050102010706020507" pitchFamily="18" charset="2"/>
              <a:buChar char=""/>
              <a:tabLst>
                <a:tab pos="457200" algn="l"/>
              </a:tabLst>
            </a:pPr>
            <a:r>
              <a:rPr lang="sv-SE" kern="100" dirty="0">
                <a:solidFill>
                  <a:schemeClr val="bg1"/>
                </a:solidFill>
                <a:effectLst/>
                <a:latin typeface="Aptos" panose="02110004020202020204"/>
                <a:ea typeface="Aptos" panose="02110004020202020204"/>
                <a:cs typeface="Times New Roman" panose="02020603050405020304" pitchFamily="18" charset="0"/>
              </a:rPr>
              <a:t>kontakt med äldre ungdomar eller vuxna</a:t>
            </a:r>
            <a:endParaRPr lang="sv-SE" dirty="0">
              <a:solidFill>
                <a:schemeClr val="bg1"/>
              </a:solidFill>
            </a:endParaRPr>
          </a:p>
          <a:p>
            <a:pPr marL="0" indent="0">
              <a:buNone/>
            </a:pPr>
            <a:endParaRPr lang="sv-SE" sz="2400" dirty="0"/>
          </a:p>
        </p:txBody>
      </p:sp>
    </p:spTree>
    <p:extLst>
      <p:ext uri="{BB962C8B-B14F-4D97-AF65-F5344CB8AC3E}">
        <p14:creationId xmlns:p14="http://schemas.microsoft.com/office/powerpoint/2010/main" val="3849661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171717"/>
            </a:gs>
            <a:gs pos="23000">
              <a:schemeClr val="accent1">
                <a:lumMod val="75000"/>
              </a:schemeClr>
            </a:gs>
            <a:gs pos="69000">
              <a:srgbClr val="171717"/>
            </a:gs>
            <a:gs pos="97000">
              <a:schemeClr val="bg2">
                <a:lumMod val="2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CAA17EF3-1CAA-F131-502D-BEFE9CB81C1A}"/>
              </a:ext>
            </a:extLst>
          </p:cNvPr>
          <p:cNvSpPr/>
          <p:nvPr/>
        </p:nvSpPr>
        <p:spPr>
          <a:xfrm>
            <a:off x="0" y="0"/>
            <a:ext cx="12192000" cy="6858000"/>
          </a:xfrm>
          <a:prstGeom prst="rect">
            <a:avLst/>
          </a:prstGeom>
          <a:solidFill>
            <a:srgbClr val="292929">
              <a:alpha val="38824"/>
            </a:srgb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sv-SE"/>
          </a:p>
        </p:txBody>
      </p:sp>
      <p:sp>
        <p:nvSpPr>
          <p:cNvPr id="3" name="textruta 2">
            <a:extLst>
              <a:ext uri="{FF2B5EF4-FFF2-40B4-BE49-F238E27FC236}">
                <a16:creationId xmlns:a16="http://schemas.microsoft.com/office/drawing/2014/main" id="{3C72DF9A-74B1-0B3D-6BB6-F41ACEB31D42}"/>
              </a:ext>
            </a:extLst>
          </p:cNvPr>
          <p:cNvSpPr txBox="1"/>
          <p:nvPr/>
        </p:nvSpPr>
        <p:spPr>
          <a:xfrm>
            <a:off x="467138" y="899278"/>
            <a:ext cx="11459817" cy="4965655"/>
          </a:xfrm>
          <a:prstGeom prst="rect">
            <a:avLst/>
          </a:prstGeom>
          <a:noFill/>
        </p:spPr>
        <p:txBody>
          <a:bodyPr wrap="square">
            <a:spAutoFit/>
          </a:bodyPr>
          <a:lstStyle/>
          <a:p>
            <a:pPr>
              <a:lnSpc>
                <a:spcPct val="107000"/>
              </a:lnSpc>
              <a:spcAft>
                <a:spcPts val="800"/>
              </a:spcAft>
            </a:pPr>
            <a:r>
              <a:rPr lang="sv-SE" sz="3200" b="1" kern="100" dirty="0">
                <a:solidFill>
                  <a:schemeClr val="bg1"/>
                </a:solidFill>
                <a:effectLst/>
                <a:latin typeface="Aptos" panose="02110004020202020204"/>
                <a:ea typeface="Aptos" panose="02110004020202020204"/>
                <a:cs typeface="Times New Roman" panose="02020603050405020304" pitchFamily="18" charset="0"/>
              </a:rPr>
              <a:t>Det viktigaste du kan göra</a:t>
            </a:r>
            <a:br>
              <a:rPr lang="sv-SE" sz="3600" b="1" kern="100" dirty="0">
                <a:solidFill>
                  <a:schemeClr val="bg1"/>
                </a:solidFill>
                <a:effectLst/>
                <a:latin typeface="Aptos" panose="02110004020202020204"/>
                <a:ea typeface="Aptos" panose="02110004020202020204"/>
                <a:cs typeface="Times New Roman" panose="02020603050405020304" pitchFamily="18" charset="0"/>
              </a:rPr>
            </a:br>
            <a:endParaRPr lang="sv-SE" sz="2400" kern="100" dirty="0">
              <a:solidFill>
                <a:schemeClr val="bg1"/>
              </a:solidFill>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2800" kern="100" dirty="0">
                <a:solidFill>
                  <a:schemeClr val="bg1"/>
                </a:solidFill>
                <a:effectLst/>
                <a:latin typeface="Aptos" panose="02110004020202020204"/>
                <a:ea typeface="Aptos" panose="02110004020202020204"/>
                <a:cs typeface="Times New Roman" panose="02020603050405020304" pitchFamily="18" charset="0"/>
              </a:rPr>
              <a:t>En nära relation där barnet vågar berätta om något känns fel är det starkaste skyddet.</a:t>
            </a: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Visa intresse för barnets vardag </a:t>
            </a: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Fortsätt fråga, även om du inte får svar direkt </a:t>
            </a: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Var tillgänglig när barnet vill prata </a:t>
            </a:r>
          </a:p>
          <a:p>
            <a:pPr lvl="0">
              <a:lnSpc>
                <a:spcPct val="107000"/>
              </a:lnSpc>
              <a:spcAft>
                <a:spcPts val="800"/>
              </a:spcAft>
              <a:buSzPts val="1000"/>
              <a:tabLst>
                <a:tab pos="457200" algn="l"/>
              </a:tabLst>
            </a:pPr>
            <a:endParaRPr lang="sv-SE" sz="3200" kern="100" dirty="0">
              <a:solidFill>
                <a:schemeClr val="bg1"/>
              </a:solidFill>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sv-SE" sz="3200" b="1" kern="100" dirty="0">
                <a:solidFill>
                  <a:schemeClr val="bg1"/>
                </a:solidFill>
                <a:effectLst/>
                <a:latin typeface="Aptos" panose="02110004020202020204"/>
                <a:ea typeface="Aptos" panose="02110004020202020204"/>
                <a:cs typeface="Times New Roman" panose="02020603050405020304" pitchFamily="18" charset="0"/>
              </a:rPr>
              <a:t>Dina ord har betydelse – även när det inte känns så.</a:t>
            </a:r>
            <a:endParaRPr lang="sv-SE" sz="3200" kern="100" dirty="0">
              <a:solidFill>
                <a:schemeClr val="bg1"/>
              </a:solidFill>
              <a:effectLst/>
              <a:latin typeface="Aptos" panose="02110004020202020204"/>
              <a:ea typeface="Aptos" panose="02110004020202020204"/>
              <a:cs typeface="Times New Roman" panose="02020603050405020304" pitchFamily="18" charset="0"/>
            </a:endParaRPr>
          </a:p>
        </p:txBody>
      </p:sp>
    </p:spTree>
    <p:extLst>
      <p:ext uri="{BB962C8B-B14F-4D97-AF65-F5344CB8AC3E}">
        <p14:creationId xmlns:p14="http://schemas.microsoft.com/office/powerpoint/2010/main" val="2955846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171717"/>
            </a:gs>
            <a:gs pos="23000">
              <a:schemeClr val="accent1">
                <a:lumMod val="75000"/>
              </a:schemeClr>
            </a:gs>
            <a:gs pos="69000">
              <a:srgbClr val="171717"/>
            </a:gs>
            <a:gs pos="97000">
              <a:schemeClr val="bg2">
                <a:lumMod val="2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A29A4A6F-2C9D-4A45-4F94-62D6A5E25442}"/>
              </a:ext>
            </a:extLst>
          </p:cNvPr>
          <p:cNvSpPr/>
          <p:nvPr/>
        </p:nvSpPr>
        <p:spPr>
          <a:xfrm>
            <a:off x="12324" y="9987"/>
            <a:ext cx="12192000" cy="6858000"/>
          </a:xfrm>
          <a:prstGeom prst="rect">
            <a:avLst/>
          </a:prstGeom>
          <a:solidFill>
            <a:srgbClr val="292929">
              <a:alpha val="38824"/>
            </a:srgb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sv-SE"/>
          </a:p>
        </p:txBody>
      </p:sp>
      <p:sp>
        <p:nvSpPr>
          <p:cNvPr id="3" name="textruta 2">
            <a:extLst>
              <a:ext uri="{FF2B5EF4-FFF2-40B4-BE49-F238E27FC236}">
                <a16:creationId xmlns:a16="http://schemas.microsoft.com/office/drawing/2014/main" id="{3C72DF9A-74B1-0B3D-6BB6-F41ACEB31D42}"/>
              </a:ext>
            </a:extLst>
          </p:cNvPr>
          <p:cNvSpPr txBox="1"/>
          <p:nvPr/>
        </p:nvSpPr>
        <p:spPr>
          <a:xfrm>
            <a:off x="467137" y="113834"/>
            <a:ext cx="11459817" cy="6481133"/>
          </a:xfrm>
          <a:prstGeom prst="rect">
            <a:avLst/>
          </a:prstGeom>
          <a:noFill/>
        </p:spPr>
        <p:txBody>
          <a:bodyPr wrap="square">
            <a:spAutoFit/>
          </a:bodyPr>
          <a:lstStyle/>
          <a:p>
            <a:pPr>
              <a:lnSpc>
                <a:spcPct val="107000"/>
              </a:lnSpc>
              <a:spcAft>
                <a:spcPts val="800"/>
              </a:spcAft>
            </a:pPr>
            <a:r>
              <a:rPr lang="sv-SE" sz="3200" b="1" kern="100" dirty="0">
                <a:solidFill>
                  <a:schemeClr val="bg1"/>
                </a:solidFill>
                <a:effectLst/>
                <a:latin typeface="Aptos" panose="02110004020202020204"/>
                <a:ea typeface="Aptos" panose="02110004020202020204"/>
                <a:cs typeface="Times New Roman" panose="02020603050405020304" pitchFamily="18" charset="0"/>
              </a:rPr>
              <a:t>Konkreta råd</a:t>
            </a:r>
            <a:br>
              <a:rPr lang="sv-SE" sz="2800" b="1" kern="100" dirty="0">
                <a:solidFill>
                  <a:schemeClr val="bg1"/>
                </a:solidFill>
                <a:effectLst/>
                <a:latin typeface="Aptos" panose="02110004020202020204"/>
                <a:ea typeface="Aptos" panose="02110004020202020204"/>
                <a:cs typeface="Times New Roman" panose="02020603050405020304" pitchFamily="18" charset="0"/>
              </a:rPr>
            </a:br>
            <a:endParaRPr lang="sv-SE" sz="2800" kern="100" dirty="0">
              <a:solidFill>
                <a:schemeClr val="bg1"/>
              </a:solidFill>
              <a:effectLst/>
              <a:latin typeface="Aptos" panose="02110004020202020204"/>
              <a:ea typeface="Aptos" panose="02110004020202020204"/>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Uppmuntra barnet att berätta om något känns fel</a:t>
            </a: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Visa intresse och ställ frågor om hur vape säljs och sprids</a:t>
            </a: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Var tydlig med regler och förväntningar kring nikotin och andra droger</a:t>
            </a: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Följ åldersgränser och köp inte ut till minderåriga </a:t>
            </a: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Följ upp oförklarliga transaktioner (du som vuxen ansvarar för barnets konto)</a:t>
            </a: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Prata om din oro – undvik förhör, skrik eller hårda bestraffningar</a:t>
            </a: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Hjälp barnet att inte känna skam – förklara att ansvaret ligger hos den som utnyttjar</a:t>
            </a:r>
          </a:p>
          <a:p>
            <a:r>
              <a:rPr lang="sv-SE" sz="2800" u="sng" dirty="0">
                <a:solidFill>
                  <a:schemeClr val="bg1"/>
                </a:solidFill>
                <a:effectLst/>
                <a:latin typeface="Aptos" panose="02110004020202020204"/>
                <a:ea typeface="Aptos" panose="02110004020202020204"/>
                <a:cs typeface="Times New Roman" panose="02020603050405020304" pitchFamily="18" charset="0"/>
              </a:rPr>
              <a:t>Sök stöd och våga be om hjälp!</a:t>
            </a:r>
            <a:endParaRPr lang="sv-SE" sz="2800" u="sng" dirty="0">
              <a:solidFill>
                <a:schemeClr val="bg1"/>
              </a:solidFill>
            </a:endParaRPr>
          </a:p>
        </p:txBody>
      </p:sp>
    </p:spTree>
    <p:extLst>
      <p:ext uri="{BB962C8B-B14F-4D97-AF65-F5344CB8AC3E}">
        <p14:creationId xmlns:p14="http://schemas.microsoft.com/office/powerpoint/2010/main" val="913581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171717"/>
            </a:gs>
            <a:gs pos="23000">
              <a:schemeClr val="accent1">
                <a:lumMod val="75000"/>
              </a:schemeClr>
            </a:gs>
            <a:gs pos="69000">
              <a:srgbClr val="171717"/>
            </a:gs>
            <a:gs pos="97000">
              <a:schemeClr val="bg2">
                <a:lumMod val="2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988F916-6405-2E95-2621-A378CF461452}"/>
              </a:ext>
            </a:extLst>
          </p:cNvPr>
          <p:cNvSpPr/>
          <p:nvPr/>
        </p:nvSpPr>
        <p:spPr>
          <a:xfrm>
            <a:off x="0" y="0"/>
            <a:ext cx="12192000" cy="6858000"/>
          </a:xfrm>
          <a:prstGeom prst="rect">
            <a:avLst/>
          </a:prstGeom>
          <a:solidFill>
            <a:srgbClr val="292929">
              <a:alpha val="38824"/>
            </a:srgb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sv-SE"/>
          </a:p>
        </p:txBody>
      </p:sp>
      <p:sp>
        <p:nvSpPr>
          <p:cNvPr id="2" name="textruta 1">
            <a:extLst>
              <a:ext uri="{FF2B5EF4-FFF2-40B4-BE49-F238E27FC236}">
                <a16:creationId xmlns:a16="http://schemas.microsoft.com/office/drawing/2014/main" id="{2B1228D3-54D7-82C5-6D7D-1F8B99AAC174}"/>
              </a:ext>
            </a:extLst>
          </p:cNvPr>
          <p:cNvSpPr txBox="1"/>
          <p:nvPr/>
        </p:nvSpPr>
        <p:spPr>
          <a:xfrm>
            <a:off x="273050" y="555319"/>
            <a:ext cx="11645900" cy="4685770"/>
          </a:xfrm>
          <a:prstGeom prst="rect">
            <a:avLst/>
          </a:prstGeom>
          <a:noFill/>
        </p:spPr>
        <p:txBody>
          <a:bodyPr wrap="square">
            <a:spAutoFit/>
          </a:bodyPr>
          <a:lstStyle/>
          <a:p>
            <a:pPr>
              <a:lnSpc>
                <a:spcPct val="107000"/>
              </a:lnSpc>
              <a:spcBef>
                <a:spcPts val="800"/>
              </a:spcBef>
              <a:spcAft>
                <a:spcPts val="400"/>
              </a:spcAft>
            </a:pPr>
            <a:r>
              <a:rPr lang="sv-SE" sz="32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t>Hit kan du som vårdnadshavare vända dig för råd och stöd</a:t>
            </a:r>
            <a:br>
              <a:rPr lang="sv-SE" sz="2800" b="1" kern="100" dirty="0">
                <a:solidFill>
                  <a:schemeClr val="bg1"/>
                </a:solidFill>
                <a:effectLst/>
                <a:latin typeface="Aptos" panose="02110004020202020204"/>
                <a:ea typeface="Times New Roman" panose="02020603050405020304" pitchFamily="18" charset="0"/>
                <a:cs typeface="Times New Roman" panose="02020603050405020304" pitchFamily="18" charset="0"/>
              </a:rPr>
            </a:br>
            <a:endParaRPr lang="sv-SE" sz="2800" b="1" kern="100" dirty="0">
              <a:solidFill>
                <a:schemeClr val="bg1"/>
              </a:solidFill>
              <a:effectLst/>
              <a:latin typeface="Aptos" panose="02110004020202020204"/>
              <a:ea typeface="Times New Roman" panose="02020603050405020304" pitchFamily="18"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Elevhälsan</a:t>
            </a: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Föräldrastöd och rådgivning i kommunen </a:t>
            </a: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1177 Vårdguiden. </a:t>
            </a:r>
            <a:r>
              <a:rPr lang="sv-SE" sz="2800" u="sng" kern="100" dirty="0">
                <a:solidFill>
                  <a:schemeClr val="bg1"/>
                </a:solidFill>
                <a:effectLst/>
                <a:latin typeface="Aptos" panose="02110004020202020204"/>
                <a:ea typeface="Aptos" panose="02110004020202020204"/>
                <a:cs typeface="Times New Roman" panose="02020603050405020304" pitchFamily="18" charset="0"/>
                <a:hlinkClick r:id="rId3">
                  <a:extLst>
                    <a:ext uri="{A12FA001-AC4F-418D-AE19-62706E023703}">
                      <ahyp:hlinkClr xmlns:ahyp="http://schemas.microsoft.com/office/drawing/2018/hyperlinkcolor" val="tx"/>
                    </a:ext>
                  </a:extLst>
                </a:hlinkClick>
              </a:rPr>
              <a:t>Information om hur rökning och snus påverkar hälsan </a:t>
            </a:r>
            <a:r>
              <a:rPr lang="sv-SE" sz="2800" kern="100" dirty="0">
                <a:solidFill>
                  <a:schemeClr val="bg1"/>
                </a:solidFill>
                <a:effectLst/>
                <a:latin typeface="Aptos" panose="02110004020202020204"/>
                <a:ea typeface="Aptos" panose="02110004020202020204"/>
                <a:cs typeface="Times New Roman" panose="02020603050405020304" pitchFamily="18" charset="0"/>
              </a:rPr>
              <a:t> </a:t>
            </a: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Sluta röka-linjen. Ring 020-84 00 00 eller besök </a:t>
            </a:r>
            <a:r>
              <a:rPr lang="sv-SE" sz="2800" u="sng" kern="100" dirty="0">
                <a:solidFill>
                  <a:schemeClr val="bg1"/>
                </a:solidFill>
                <a:effectLst/>
                <a:latin typeface="Aptos" panose="02110004020202020204"/>
                <a:ea typeface="Aptos" panose="02110004020202020204"/>
                <a:cs typeface="Times New Roman" panose="02020603050405020304" pitchFamily="18" charset="0"/>
                <a:hlinkClick r:id="rId4">
                  <a:extLst>
                    <a:ext uri="{A12FA001-AC4F-418D-AE19-62706E023703}">
                      <ahyp:hlinkClr xmlns:ahyp="http://schemas.microsoft.com/office/drawing/2018/hyperlinkcolor" val="tx"/>
                    </a:ext>
                  </a:extLst>
                </a:hlinkClick>
              </a:rPr>
              <a:t>www.slutarokalinjen.se</a:t>
            </a:r>
            <a:endParaRPr lang="sv-SE" sz="2800" kern="100" dirty="0">
              <a:solidFill>
                <a:schemeClr val="bg1"/>
              </a:solidFill>
              <a:effectLst/>
              <a:latin typeface="Aptos" panose="02110004020202020204"/>
              <a:ea typeface="Aptos" panose="02110004020202020204"/>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sv-SE" sz="2800" u="sng" kern="100" dirty="0">
                <a:solidFill>
                  <a:schemeClr val="bg1"/>
                </a:solidFill>
                <a:effectLst/>
                <a:latin typeface="Aptos" panose="02110004020202020204"/>
                <a:ea typeface="Aptos" panose="02110004020202020204"/>
                <a:cs typeface="Times New Roman" panose="02020603050405020304" pitchFamily="18" charset="0"/>
                <a:hlinkClick r:id="rId5">
                  <a:extLst>
                    <a:ext uri="{A12FA001-AC4F-418D-AE19-62706E023703}">
                      <ahyp:hlinkClr xmlns:ahyp="http://schemas.microsoft.com/office/drawing/2018/hyperlinkcolor" val="tx"/>
                    </a:ext>
                  </a:extLst>
                </a:hlinkClick>
              </a:rPr>
              <a:t>Fullkoll.nu</a:t>
            </a:r>
            <a:r>
              <a:rPr lang="sv-SE" sz="2800" kern="100" dirty="0">
                <a:solidFill>
                  <a:schemeClr val="bg1"/>
                </a:solidFill>
                <a:effectLst/>
                <a:latin typeface="Aptos" panose="02110004020202020204"/>
                <a:ea typeface="Aptos" panose="02110004020202020204"/>
                <a:cs typeface="Times New Roman" panose="02020603050405020304" pitchFamily="18" charset="0"/>
              </a:rPr>
              <a:t>. Information och stöd till vårdnadshavare om de vanligaste ungdomsdrogerna</a:t>
            </a:r>
            <a:br>
              <a:rPr lang="sv-SE" sz="2400" kern="100" dirty="0">
                <a:solidFill>
                  <a:schemeClr val="bg1"/>
                </a:solidFill>
                <a:effectLst/>
                <a:latin typeface="Aptos" panose="02110004020202020204"/>
                <a:ea typeface="Aptos" panose="02110004020202020204"/>
                <a:cs typeface="Times New Roman" panose="02020603050405020304" pitchFamily="18" charset="0"/>
              </a:rPr>
            </a:br>
            <a:r>
              <a:rPr lang="sv-SE" sz="2400" kern="100" dirty="0">
                <a:solidFill>
                  <a:schemeClr val="bg1"/>
                </a:solidFill>
                <a:effectLst/>
                <a:latin typeface="Aptos" panose="02110004020202020204"/>
                <a:ea typeface="Aptos" panose="02110004020202020204"/>
                <a:cs typeface="Times New Roman" panose="02020603050405020304" pitchFamily="18" charset="0"/>
              </a:rPr>
              <a:t> </a:t>
            </a:r>
          </a:p>
        </p:txBody>
      </p:sp>
    </p:spTree>
    <p:extLst>
      <p:ext uri="{BB962C8B-B14F-4D97-AF65-F5344CB8AC3E}">
        <p14:creationId xmlns:p14="http://schemas.microsoft.com/office/powerpoint/2010/main" val="3391467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171717"/>
            </a:gs>
            <a:gs pos="23000">
              <a:schemeClr val="accent1">
                <a:lumMod val="75000"/>
              </a:schemeClr>
            </a:gs>
            <a:gs pos="69000">
              <a:srgbClr val="171717"/>
            </a:gs>
            <a:gs pos="97000">
              <a:schemeClr val="bg2">
                <a:lumMod val="2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988F916-6405-2E95-2621-A378CF461452}"/>
              </a:ext>
            </a:extLst>
          </p:cNvPr>
          <p:cNvSpPr/>
          <p:nvPr/>
        </p:nvSpPr>
        <p:spPr>
          <a:xfrm>
            <a:off x="0" y="0"/>
            <a:ext cx="12192000" cy="6858000"/>
          </a:xfrm>
          <a:prstGeom prst="rect">
            <a:avLst/>
          </a:prstGeom>
          <a:solidFill>
            <a:srgbClr val="292929">
              <a:alpha val="38824"/>
            </a:srgb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textruta 2">
            <a:extLst>
              <a:ext uri="{FF2B5EF4-FFF2-40B4-BE49-F238E27FC236}">
                <a16:creationId xmlns:a16="http://schemas.microsoft.com/office/drawing/2014/main" id="{BFC6F76F-0376-1872-80DE-D41433D2D6F7}"/>
              </a:ext>
            </a:extLst>
          </p:cNvPr>
          <p:cNvSpPr txBox="1"/>
          <p:nvPr/>
        </p:nvSpPr>
        <p:spPr>
          <a:xfrm>
            <a:off x="445476" y="1958693"/>
            <a:ext cx="11230709" cy="3925690"/>
          </a:xfrm>
          <a:prstGeom prst="rect">
            <a:avLst/>
          </a:prstGeom>
          <a:noFill/>
        </p:spPr>
        <p:txBody>
          <a:bodyPr wrap="square">
            <a:spAutoFit/>
          </a:bodyPr>
          <a:lstStyle/>
          <a:p>
            <a:pPr marL="342900" indent="-342900">
              <a:lnSpc>
                <a:spcPct val="107000"/>
              </a:lnSpc>
              <a:spcAft>
                <a:spcPts val="800"/>
              </a:spcAft>
              <a:buSzPts val="1000"/>
              <a:buFont typeface="Arial" panose="020B0604020202020204" pitchFamily="34" charset="0"/>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Lämna tips på </a:t>
            </a:r>
            <a:r>
              <a:rPr lang="sv-SE" sz="2800" u="sng" kern="100" dirty="0">
                <a:solidFill>
                  <a:schemeClr val="bg1"/>
                </a:solidFill>
                <a:effectLst/>
                <a:latin typeface="Aptos" panose="02110004020202020204"/>
                <a:ea typeface="Aptos" panose="02110004020202020204"/>
                <a:cs typeface="Times New Roman" panose="02020603050405020304" pitchFamily="18" charset="0"/>
                <a:hlinkClick r:id="rId3">
                  <a:extLst>
                    <a:ext uri="{A12FA001-AC4F-418D-AE19-62706E023703}">
                      <ahyp:hlinkClr xmlns:ahyp="http://schemas.microsoft.com/office/drawing/2018/hyperlinkcolor" val="tx"/>
                    </a:ext>
                  </a:extLst>
                </a:hlinkClick>
              </a:rPr>
              <a:t>www.polisen.se/tips</a:t>
            </a:r>
            <a:r>
              <a:rPr lang="sv-SE" sz="2800" kern="100" dirty="0">
                <a:solidFill>
                  <a:schemeClr val="bg1"/>
                </a:solidFill>
                <a:effectLst/>
                <a:latin typeface="Aptos" panose="02110004020202020204"/>
                <a:ea typeface="Aptos" panose="02110004020202020204"/>
                <a:cs typeface="Times New Roman" panose="02020603050405020304" pitchFamily="18" charset="0"/>
              </a:rPr>
              <a:t> eller via 11414 </a:t>
            </a:r>
            <a:br>
              <a:rPr lang="sv-SE" sz="2800" kern="100" dirty="0">
                <a:solidFill>
                  <a:schemeClr val="bg1"/>
                </a:solidFill>
                <a:effectLst/>
                <a:latin typeface="Aptos" panose="02110004020202020204"/>
                <a:ea typeface="Aptos" panose="02110004020202020204"/>
                <a:cs typeface="Times New Roman" panose="02020603050405020304" pitchFamily="18" charset="0"/>
              </a:rPr>
            </a:br>
            <a:r>
              <a:rPr lang="sv-SE" sz="2800" kern="100" dirty="0">
                <a:solidFill>
                  <a:schemeClr val="bg1"/>
                </a:solidFill>
                <a:effectLst/>
                <a:latin typeface="Aptos" panose="02110004020202020204"/>
                <a:ea typeface="Aptos" panose="02110004020202020204"/>
                <a:cs typeface="Times New Roman" panose="02020603050405020304" pitchFamily="18" charset="0"/>
              </a:rPr>
              <a:t>om du sett eller hört något som kan hjälpa till att upptäcka, förebygga eller utreda brott</a:t>
            </a:r>
            <a:br>
              <a:rPr lang="sv-SE" sz="2800" kern="100" dirty="0">
                <a:solidFill>
                  <a:schemeClr val="bg1"/>
                </a:solidFill>
                <a:effectLst/>
                <a:latin typeface="Aptos" panose="02110004020202020204"/>
                <a:ea typeface="Aptos" panose="02110004020202020204"/>
                <a:cs typeface="Times New Roman" panose="02020603050405020304" pitchFamily="18" charset="0"/>
              </a:rPr>
            </a:br>
            <a:endParaRPr lang="sv-SE" sz="2800" kern="100" dirty="0">
              <a:solidFill>
                <a:schemeClr val="bg1"/>
              </a:solidFill>
              <a:effectLst/>
              <a:latin typeface="Aptos" panose="02110004020202020204"/>
              <a:ea typeface="Aptos" panose="02110004020202020204"/>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sv-SE" sz="2800" kern="100" dirty="0">
                <a:solidFill>
                  <a:schemeClr val="bg1"/>
                </a:solidFill>
                <a:effectLst/>
                <a:latin typeface="Aptos" panose="02110004020202020204"/>
                <a:ea typeface="Aptos" panose="02110004020202020204"/>
                <a:cs typeface="Times New Roman" panose="02020603050405020304" pitchFamily="18" charset="0"/>
              </a:rPr>
              <a:t>Gör en anmälan om ditt barn utsatts för brott på </a:t>
            </a:r>
            <a:r>
              <a:rPr lang="sv-SE" sz="2800" u="sng" kern="100" dirty="0">
                <a:solidFill>
                  <a:schemeClr val="bg1"/>
                </a:solidFill>
                <a:effectLst/>
                <a:latin typeface="Aptos" panose="02110004020202020204"/>
                <a:ea typeface="Aptos" panose="02110004020202020204"/>
                <a:cs typeface="Times New Roman" panose="02020603050405020304" pitchFamily="18" charset="0"/>
                <a:hlinkClick r:id="rId4">
                  <a:extLst>
                    <a:ext uri="{A12FA001-AC4F-418D-AE19-62706E023703}">
                      <ahyp:hlinkClr xmlns:ahyp="http://schemas.microsoft.com/office/drawing/2018/hyperlinkcolor" val="tx"/>
                    </a:ext>
                  </a:extLst>
                </a:hlinkClick>
              </a:rPr>
              <a:t>www.polisen.se/anmala</a:t>
            </a:r>
            <a:r>
              <a:rPr lang="sv-SE" sz="2800" kern="100" dirty="0">
                <a:solidFill>
                  <a:schemeClr val="bg1"/>
                </a:solidFill>
                <a:effectLst/>
                <a:latin typeface="Aptos" panose="02110004020202020204"/>
                <a:ea typeface="Aptos" panose="02110004020202020204"/>
                <a:cs typeface="Times New Roman" panose="02020603050405020304" pitchFamily="18" charset="0"/>
              </a:rPr>
              <a:t>  eller ring till 114 14. </a:t>
            </a:r>
            <a:br>
              <a:rPr lang="sv-SE" sz="2800" kern="100" dirty="0">
                <a:solidFill>
                  <a:schemeClr val="bg1"/>
                </a:solidFill>
                <a:effectLst/>
                <a:latin typeface="Aptos" panose="02110004020202020204"/>
                <a:ea typeface="Aptos" panose="02110004020202020204"/>
                <a:cs typeface="Times New Roman" panose="02020603050405020304" pitchFamily="18" charset="0"/>
              </a:rPr>
            </a:br>
            <a:br>
              <a:rPr lang="sv-SE" sz="2800" kern="100" dirty="0">
                <a:solidFill>
                  <a:schemeClr val="bg1"/>
                </a:solidFill>
                <a:effectLst/>
                <a:latin typeface="Aptos" panose="02110004020202020204"/>
                <a:ea typeface="Aptos" panose="02110004020202020204"/>
                <a:cs typeface="Times New Roman" panose="02020603050405020304" pitchFamily="18" charset="0"/>
              </a:rPr>
            </a:br>
            <a:r>
              <a:rPr lang="sv-SE" sz="3200" b="1" kern="100" dirty="0">
                <a:solidFill>
                  <a:schemeClr val="bg1"/>
                </a:solidFill>
                <a:effectLst>
                  <a:outerShdw blurRad="38100" dist="38100" dir="2700000" algn="tl">
                    <a:srgbClr val="000000">
                      <a:alpha val="43137"/>
                    </a:srgbClr>
                  </a:outerShdw>
                </a:effectLst>
                <a:latin typeface="Aptos" panose="02110004020202020204"/>
                <a:ea typeface="Aptos" panose="02110004020202020204"/>
                <a:cs typeface="Times New Roman" panose="02020603050405020304" pitchFamily="18" charset="0"/>
              </a:rPr>
              <a:t>Ring 112 om brottet pågår just nu!</a:t>
            </a:r>
            <a:endParaRPr lang="sv-SE" sz="2800" kern="100" dirty="0">
              <a:solidFill>
                <a:schemeClr val="bg1"/>
              </a:solidFill>
              <a:effectLst>
                <a:outerShdw blurRad="38100" dist="38100" dir="2700000" algn="tl">
                  <a:srgbClr val="000000">
                    <a:alpha val="43137"/>
                  </a:srgbClr>
                </a:outerShdw>
              </a:effectLst>
              <a:latin typeface="Aptos" panose="02110004020202020204"/>
              <a:ea typeface="Aptos" panose="02110004020202020204"/>
              <a:cs typeface="Times New Roman" panose="02020603050405020304" pitchFamily="18" charset="0"/>
            </a:endParaRPr>
          </a:p>
        </p:txBody>
      </p:sp>
      <p:sp>
        <p:nvSpPr>
          <p:cNvPr id="5" name="textruta 4">
            <a:extLst>
              <a:ext uri="{FF2B5EF4-FFF2-40B4-BE49-F238E27FC236}">
                <a16:creationId xmlns:a16="http://schemas.microsoft.com/office/drawing/2014/main" id="{C4EE942D-FB76-DEB4-34EB-CB2B05B9BA8C}"/>
              </a:ext>
            </a:extLst>
          </p:cNvPr>
          <p:cNvSpPr txBox="1"/>
          <p:nvPr/>
        </p:nvSpPr>
        <p:spPr>
          <a:xfrm>
            <a:off x="633046" y="681229"/>
            <a:ext cx="3033395" cy="584775"/>
          </a:xfrm>
          <a:prstGeom prst="rect">
            <a:avLst/>
          </a:prstGeom>
          <a:noFill/>
        </p:spPr>
        <p:txBody>
          <a:bodyPr wrap="none" rtlCol="0">
            <a:spAutoFit/>
          </a:bodyPr>
          <a:lstStyle/>
          <a:p>
            <a:r>
              <a:rPr lang="sv-SE" sz="3200" b="1" dirty="0">
                <a:solidFill>
                  <a:schemeClr val="bg1"/>
                </a:solidFill>
              </a:rPr>
              <a:t>Kontakta Polisen</a:t>
            </a:r>
          </a:p>
        </p:txBody>
      </p:sp>
    </p:spTree>
    <p:extLst>
      <p:ext uri="{BB962C8B-B14F-4D97-AF65-F5344CB8AC3E}">
        <p14:creationId xmlns:p14="http://schemas.microsoft.com/office/powerpoint/2010/main" val="4239230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171717"/>
            </a:gs>
            <a:gs pos="23000">
              <a:schemeClr val="accent1">
                <a:lumMod val="75000"/>
              </a:schemeClr>
            </a:gs>
            <a:gs pos="69000">
              <a:srgbClr val="171717"/>
            </a:gs>
            <a:gs pos="97000">
              <a:schemeClr val="bg2">
                <a:lumMod val="2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988F916-6405-2E95-2621-A378CF461452}"/>
              </a:ext>
            </a:extLst>
          </p:cNvPr>
          <p:cNvSpPr/>
          <p:nvPr/>
        </p:nvSpPr>
        <p:spPr>
          <a:xfrm>
            <a:off x="0" y="0"/>
            <a:ext cx="12192000" cy="6858000"/>
          </a:xfrm>
          <a:prstGeom prst="rect">
            <a:avLst/>
          </a:prstGeom>
          <a:solidFill>
            <a:srgbClr val="292929">
              <a:alpha val="38824"/>
            </a:srgb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extruta 1">
            <a:extLst>
              <a:ext uri="{FF2B5EF4-FFF2-40B4-BE49-F238E27FC236}">
                <a16:creationId xmlns:a16="http://schemas.microsoft.com/office/drawing/2014/main" id="{5FE51F2D-79CF-F92B-D423-8B9F02A77FF9}"/>
              </a:ext>
            </a:extLst>
          </p:cNvPr>
          <p:cNvSpPr txBox="1"/>
          <p:nvPr/>
        </p:nvSpPr>
        <p:spPr>
          <a:xfrm>
            <a:off x="5228492" y="3105834"/>
            <a:ext cx="1404359" cy="646331"/>
          </a:xfrm>
          <a:prstGeom prst="rect">
            <a:avLst/>
          </a:prstGeom>
          <a:noFill/>
        </p:spPr>
        <p:txBody>
          <a:bodyPr wrap="none" rtlCol="0">
            <a:spAutoFit/>
          </a:bodyPr>
          <a:lstStyle/>
          <a:p>
            <a:r>
              <a:rPr lang="sv-SE" sz="3600" b="1" dirty="0">
                <a:solidFill>
                  <a:schemeClr val="bg1"/>
                </a:solidFill>
              </a:rPr>
              <a:t>Frågor</a:t>
            </a:r>
          </a:p>
        </p:txBody>
      </p:sp>
    </p:spTree>
    <p:extLst>
      <p:ext uri="{BB962C8B-B14F-4D97-AF65-F5344CB8AC3E}">
        <p14:creationId xmlns:p14="http://schemas.microsoft.com/office/powerpoint/2010/main" val="588937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171717"/>
            </a:gs>
            <a:gs pos="23000">
              <a:schemeClr val="accent1">
                <a:lumMod val="75000"/>
              </a:schemeClr>
            </a:gs>
            <a:gs pos="69000">
              <a:srgbClr val="171717"/>
            </a:gs>
            <a:gs pos="97000">
              <a:schemeClr val="bg2">
                <a:lumMod val="2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988F916-6405-2E95-2621-A378CF461452}"/>
              </a:ext>
            </a:extLst>
          </p:cNvPr>
          <p:cNvSpPr/>
          <p:nvPr/>
        </p:nvSpPr>
        <p:spPr>
          <a:xfrm>
            <a:off x="0" y="0"/>
            <a:ext cx="12192000" cy="6858000"/>
          </a:xfrm>
          <a:prstGeom prst="rect">
            <a:avLst/>
          </a:prstGeom>
          <a:solidFill>
            <a:srgbClr val="292929">
              <a:alpha val="38824"/>
            </a:srgb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extruta 1">
            <a:extLst>
              <a:ext uri="{FF2B5EF4-FFF2-40B4-BE49-F238E27FC236}">
                <a16:creationId xmlns:a16="http://schemas.microsoft.com/office/drawing/2014/main" id="{5FE51F2D-79CF-F92B-D423-8B9F02A77FF9}"/>
              </a:ext>
            </a:extLst>
          </p:cNvPr>
          <p:cNvSpPr txBox="1"/>
          <p:nvPr/>
        </p:nvSpPr>
        <p:spPr>
          <a:xfrm>
            <a:off x="5228492" y="3105834"/>
            <a:ext cx="117243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3600" b="1" dirty="0">
                <a:solidFill>
                  <a:prstClr val="white"/>
                </a:solidFill>
                <a:latin typeface="Aptos" panose="02110004020202020204"/>
              </a:rPr>
              <a:t>Tack!</a:t>
            </a:r>
            <a:endParaRPr kumimoji="0" lang="sv-SE" sz="36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84102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1601</Words>
  <Application>Microsoft Office PowerPoint</Application>
  <PresentationFormat>Bredbild</PresentationFormat>
  <Paragraphs>198</Paragraphs>
  <Slides>14</Slides>
  <Notes>14</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14</vt:i4>
      </vt:variant>
    </vt:vector>
  </HeadingPairs>
  <TitlesOfParts>
    <vt:vector size="21" baseType="lpstr">
      <vt:lpstr>Aptos</vt:lpstr>
      <vt:lpstr>Aptos Display</vt:lpstr>
      <vt:lpstr>Arial</vt:lpstr>
      <vt:lpstr>Calibri</vt:lpstr>
      <vt:lpstr>Open Sans</vt:lpstr>
      <vt:lpstr>Symbol</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Polismyndigheten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 Rönnäng</dc:creator>
  <cp:lastModifiedBy>Lund Monika</cp:lastModifiedBy>
  <cp:revision>8</cp:revision>
  <dcterms:created xsi:type="dcterms:W3CDTF">2026-04-10T05:23:04Z</dcterms:created>
  <dcterms:modified xsi:type="dcterms:W3CDTF">2026-06-10T20:32:25Z</dcterms:modified>
</cp:coreProperties>
</file>